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9"/>
  </p:notesMasterIdLst>
  <p:handoutMasterIdLst>
    <p:handoutMasterId r:id="rId40"/>
  </p:handoutMasterIdLst>
  <p:sldIdLst>
    <p:sldId id="256" r:id="rId2"/>
    <p:sldId id="258" r:id="rId3"/>
    <p:sldId id="315" r:id="rId4"/>
    <p:sldId id="316" r:id="rId5"/>
    <p:sldId id="317" r:id="rId6"/>
    <p:sldId id="299" r:id="rId7"/>
    <p:sldId id="262" r:id="rId8"/>
    <p:sldId id="318" r:id="rId9"/>
    <p:sldId id="260" r:id="rId10"/>
    <p:sldId id="284" r:id="rId11"/>
    <p:sldId id="289" r:id="rId12"/>
    <p:sldId id="288" r:id="rId13"/>
    <p:sldId id="292" r:id="rId14"/>
    <p:sldId id="269" r:id="rId15"/>
    <p:sldId id="293" r:id="rId16"/>
    <p:sldId id="294" r:id="rId17"/>
    <p:sldId id="295" r:id="rId18"/>
    <p:sldId id="270" r:id="rId19"/>
    <p:sldId id="297" r:id="rId20"/>
    <p:sldId id="273" r:id="rId21"/>
    <p:sldId id="259" r:id="rId22"/>
    <p:sldId id="286" r:id="rId23"/>
    <p:sldId id="261" r:id="rId24"/>
    <p:sldId id="274" r:id="rId25"/>
    <p:sldId id="301" r:id="rId26"/>
    <p:sldId id="302" r:id="rId27"/>
    <p:sldId id="304" r:id="rId28"/>
    <p:sldId id="303" r:id="rId29"/>
    <p:sldId id="305" r:id="rId30"/>
    <p:sldId id="306" r:id="rId31"/>
    <p:sldId id="307" r:id="rId32"/>
    <p:sldId id="313" r:id="rId33"/>
    <p:sldId id="314" r:id="rId34"/>
    <p:sldId id="309" r:id="rId35"/>
    <p:sldId id="310" r:id="rId36"/>
    <p:sldId id="311" r:id="rId37"/>
    <p:sldId id="312" r:id="rId3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 제연" initials="이제" lastIdx="1" clrIdx="0">
    <p:extLst>
      <p:ext uri="{19B8F6BF-5375-455C-9EA6-DF929625EA0E}">
        <p15:presenceInfo xmlns:p15="http://schemas.microsoft.com/office/powerpoint/2012/main" userId="9d4560c756d54f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10DF6"/>
    <a:srgbClr val="FFAFAF"/>
    <a:srgbClr val="262626"/>
    <a:srgbClr val="FFFFFF"/>
    <a:srgbClr val="33CC33"/>
    <a:srgbClr val="DAE3F3"/>
    <a:srgbClr val="0B2D86"/>
    <a:srgbClr val="FFDBD1"/>
    <a:srgbClr val="DCC4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5528" autoAdjust="0"/>
  </p:normalViewPr>
  <p:slideViewPr>
    <p:cSldViewPr snapToGrid="0" snapToObjects="1" showGuides="1">
      <p:cViewPr varScale="1">
        <p:scale>
          <a:sx n="111" d="100"/>
          <a:sy n="111" d="100"/>
        </p:scale>
        <p:origin x="600" y="11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showGuides="1">
      <p:cViewPr varScale="1">
        <p:scale>
          <a:sx n="62" d="100"/>
          <a:sy n="62" d="100"/>
        </p:scale>
        <p:origin x="322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6F7DC8E5-518B-B844-8AFB-6138BA9A458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a:extLst>
              <a:ext uri="{FF2B5EF4-FFF2-40B4-BE49-F238E27FC236}">
                <a16:creationId xmlns:a16="http://schemas.microsoft.com/office/drawing/2014/main" id="{3E02BC96-2569-1E47-9CC8-C432D61173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E1D02ED-AB60-1146-B810-37D04719C00C}" type="datetimeFigureOut">
              <a:rPr kumimoji="1" lang="ko-KR" altLang="en-US" smtClean="0"/>
              <a:t>2024-08-12</a:t>
            </a:fld>
            <a:endParaRPr kumimoji="1" lang="ko-KR" altLang="en-US"/>
          </a:p>
        </p:txBody>
      </p:sp>
      <p:sp>
        <p:nvSpPr>
          <p:cNvPr id="4" name="바닥글 개체 틀 3">
            <a:extLst>
              <a:ext uri="{FF2B5EF4-FFF2-40B4-BE49-F238E27FC236}">
                <a16:creationId xmlns:a16="http://schemas.microsoft.com/office/drawing/2014/main" id="{4873A96D-1584-EA48-B2BB-8BF7186DC4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5" name="슬라이드 번호 개체 틀 4">
            <a:extLst>
              <a:ext uri="{FF2B5EF4-FFF2-40B4-BE49-F238E27FC236}">
                <a16:creationId xmlns:a16="http://schemas.microsoft.com/office/drawing/2014/main" id="{F9E1FB54-431F-D746-BB23-DCDB0D14B6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B47E1-FB9F-5742-AEB0-90D6B9612930}" type="slidenum">
              <a:rPr kumimoji="1" lang="ko-KR" altLang="en-US" smtClean="0"/>
              <a:t>‹#›</a:t>
            </a:fld>
            <a:endParaRPr kumimoji="1" lang="ko-KR" altLang="en-US"/>
          </a:p>
        </p:txBody>
      </p:sp>
    </p:spTree>
    <p:extLst>
      <p:ext uri="{BB962C8B-B14F-4D97-AF65-F5344CB8AC3E}">
        <p14:creationId xmlns:p14="http://schemas.microsoft.com/office/powerpoint/2010/main" val="1832970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BFCC2-75FE-9347-A155-69776C04C6EA}" type="datetimeFigureOut">
              <a:rPr kumimoji="1" lang="ko-KR" altLang="en-US" smtClean="0"/>
              <a:t>2024-08-12</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DC0143-43CC-3944-A7FC-88D983593444}" type="slidenum">
              <a:rPr kumimoji="1" lang="ko-KR" altLang="en-US" smtClean="0"/>
              <a:t>‹#›</a:t>
            </a:fld>
            <a:endParaRPr kumimoji="1" lang="ko-KR" altLang="en-US"/>
          </a:p>
        </p:txBody>
      </p:sp>
    </p:spTree>
    <p:extLst>
      <p:ext uri="{BB962C8B-B14F-4D97-AF65-F5344CB8AC3E}">
        <p14:creationId xmlns:p14="http://schemas.microsoft.com/office/powerpoint/2010/main" val="32049731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Supervised GNN Training </a:t>
            </a:r>
            <a:r>
              <a:rPr lang="ko-KR" altLang="en-US"/>
              <a:t>과정은 모델을 임의의 가중치와 바이어스로 초기화한 후</a:t>
            </a:r>
            <a:r>
              <a:rPr lang="en-US" altLang="ko-KR"/>
              <a:t>, </a:t>
            </a:r>
            <a:r>
              <a:rPr lang="ko-KR" altLang="en-US"/>
              <a:t>훈련 세트를 배치로 나눠 각 노드의 특징을 집계</a:t>
            </a:r>
            <a:r>
              <a:rPr lang="en-US" altLang="ko-KR"/>
              <a:t>(Aggregate) </a:t>
            </a:r>
            <a:r>
              <a:rPr lang="ko-KR" altLang="en-US"/>
              <a:t>및 결합</a:t>
            </a:r>
            <a:r>
              <a:rPr lang="en-US" altLang="ko-KR"/>
              <a:t>(Combine) </a:t>
            </a:r>
            <a:r>
              <a:rPr lang="ko-KR" altLang="en-US"/>
              <a:t>함수를 통해 처리하는 방식으로 진행된다</a:t>
            </a:r>
            <a:r>
              <a:rPr lang="en-US" altLang="ko-KR"/>
              <a:t>.</a:t>
            </a:r>
          </a:p>
          <a:p>
            <a:endParaRPr lang="en-US" altLang="ko-KR"/>
          </a:p>
          <a:p>
            <a:r>
              <a:rPr lang="ko-KR" altLang="en-US"/>
              <a:t>모든 레이어를 거친 후</a:t>
            </a:r>
            <a:r>
              <a:rPr lang="en-US" altLang="ko-KR"/>
              <a:t>, </a:t>
            </a:r>
            <a:r>
              <a:rPr lang="ko-KR" altLang="en-US"/>
              <a:t>모델은 각 노드의 예측 레이블을 생성하고</a:t>
            </a:r>
            <a:r>
              <a:rPr lang="en-US" altLang="ko-KR"/>
              <a:t>, </a:t>
            </a:r>
            <a:r>
              <a:rPr lang="ko-KR" altLang="en-US"/>
              <a:t>손실 함수로부터 계산된 그래디언트를 역전파하여 가중치와 바이어스를 업데이트한다</a:t>
            </a:r>
            <a:r>
              <a:rPr lang="en-US" altLang="ko-KR"/>
              <a:t>. </a:t>
            </a:r>
          </a:p>
          <a:p>
            <a:endParaRPr lang="en-US" altLang="ko-KR"/>
          </a:p>
          <a:p>
            <a:r>
              <a:rPr lang="ko-KR" altLang="en-US"/>
              <a:t>이 과정은 손실 함수가 수렴할 때까지 반복되며</a:t>
            </a:r>
            <a:r>
              <a:rPr lang="en-US" altLang="ko-KR"/>
              <a:t>, </a:t>
            </a:r>
            <a:r>
              <a:rPr lang="ko-KR" altLang="en-US"/>
              <a:t>훈련이 완료되면 새로운 그래프의 노드 레이블을 예측할 수 있다</a:t>
            </a:r>
            <a:r>
              <a:rPr lang="en-US" altLang="ko-KR"/>
              <a:t>.</a:t>
            </a:r>
            <a:endParaRPr lang="ko-KR" altLang="en-US"/>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4</a:t>
            </a:fld>
            <a:endParaRPr kumimoji="1" lang="ko-KR" altLang="en-US"/>
          </a:p>
        </p:txBody>
      </p:sp>
    </p:spTree>
    <p:extLst>
      <p:ext uri="{BB962C8B-B14F-4D97-AF65-F5344CB8AC3E}">
        <p14:creationId xmlns:p14="http://schemas.microsoft.com/office/powerpoint/2010/main" val="474477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Supervised GNN Training </a:t>
            </a:r>
            <a:r>
              <a:rPr lang="ko-KR" altLang="en-US"/>
              <a:t>과정은 모델을 임의의 가중치와 바이어스로 초기화한 후</a:t>
            </a:r>
            <a:r>
              <a:rPr lang="en-US" altLang="ko-KR"/>
              <a:t>, </a:t>
            </a:r>
            <a:r>
              <a:rPr lang="ko-KR" altLang="en-US"/>
              <a:t>훈련 세트를 배치로 나눠 각 노드의 특징을 집계</a:t>
            </a:r>
            <a:r>
              <a:rPr lang="en-US" altLang="ko-KR"/>
              <a:t>(Aggregate) </a:t>
            </a:r>
            <a:r>
              <a:rPr lang="ko-KR" altLang="en-US"/>
              <a:t>및 결합</a:t>
            </a:r>
            <a:r>
              <a:rPr lang="en-US" altLang="ko-KR"/>
              <a:t>(Combine) </a:t>
            </a:r>
            <a:r>
              <a:rPr lang="ko-KR" altLang="en-US"/>
              <a:t>함수를 통해 처리하는 방식으로 진행된다</a:t>
            </a:r>
            <a:r>
              <a:rPr lang="en-US" altLang="ko-KR"/>
              <a:t>.</a:t>
            </a:r>
          </a:p>
          <a:p>
            <a:endParaRPr lang="en-US" altLang="ko-KR"/>
          </a:p>
          <a:p>
            <a:r>
              <a:rPr lang="ko-KR" altLang="en-US"/>
              <a:t>모든 레이어를 거친 후</a:t>
            </a:r>
            <a:r>
              <a:rPr lang="en-US" altLang="ko-KR"/>
              <a:t>, </a:t>
            </a:r>
            <a:r>
              <a:rPr lang="ko-KR" altLang="en-US"/>
              <a:t>모델은 각 노드의 예측 레이블을 생성하고</a:t>
            </a:r>
            <a:r>
              <a:rPr lang="en-US" altLang="ko-KR"/>
              <a:t>, </a:t>
            </a:r>
            <a:r>
              <a:rPr lang="ko-KR" altLang="en-US"/>
              <a:t>손실 함수로부터 계산된 그래디언트를 역전파하여 가중치와 바이어스를 업데이트한다</a:t>
            </a:r>
            <a:r>
              <a:rPr lang="en-US" altLang="ko-KR"/>
              <a:t>. </a:t>
            </a:r>
          </a:p>
          <a:p>
            <a:endParaRPr lang="en-US" altLang="ko-KR"/>
          </a:p>
          <a:p>
            <a:r>
              <a:rPr lang="ko-KR" altLang="en-US"/>
              <a:t>이 과정은 손실 함수가 수렴할 때까지 반복되며</a:t>
            </a:r>
            <a:r>
              <a:rPr lang="en-US" altLang="ko-KR"/>
              <a:t>, </a:t>
            </a:r>
            <a:r>
              <a:rPr lang="ko-KR" altLang="en-US"/>
              <a:t>훈련이 완료되면 새로운 그래프의 노드 레이블을 예측할 수 있다</a:t>
            </a:r>
            <a:r>
              <a:rPr lang="en-US" altLang="ko-KR"/>
              <a:t>.</a:t>
            </a:r>
            <a:endParaRPr lang="ko-KR" altLang="en-US"/>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5</a:t>
            </a:fld>
            <a:endParaRPr kumimoji="1" lang="ko-KR" altLang="en-US"/>
          </a:p>
        </p:txBody>
      </p:sp>
    </p:spTree>
    <p:extLst>
      <p:ext uri="{BB962C8B-B14F-4D97-AF65-F5344CB8AC3E}">
        <p14:creationId xmlns:p14="http://schemas.microsoft.com/office/powerpoint/2010/main" val="85388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nSpc>
                <a:spcPct val="150000"/>
              </a:lnSpc>
            </a:pPr>
            <a:r>
              <a:rPr lang="ko-KR" altLang="en-US" sz="700"/>
              <a:t>최근 </a:t>
            </a:r>
            <a:r>
              <a:rPr lang="en-US" altLang="ko-KR" sz="700"/>
              <a:t>Graph Neural Networks (GNNs)</a:t>
            </a:r>
            <a:r>
              <a:rPr lang="ko-KR" altLang="en-US" sz="700"/>
              <a:t>는 다양한 응용 분야에서 강력한 도구로 부상하고 있음</a:t>
            </a:r>
            <a:r>
              <a:rPr lang="en-US" altLang="ko-KR" sz="700"/>
              <a:t>.</a:t>
            </a:r>
          </a:p>
          <a:p>
            <a:pPr>
              <a:lnSpc>
                <a:spcPct val="150000"/>
              </a:lnSpc>
            </a:pPr>
            <a:r>
              <a:rPr lang="ko-KR" altLang="en-US" sz="700"/>
              <a:t>그러나 대규모 데이터셋의 등장으로 인해 기존 </a:t>
            </a:r>
            <a:r>
              <a:rPr lang="en-US" altLang="ko-KR" sz="700"/>
              <a:t>GNN </a:t>
            </a:r>
            <a:r>
              <a:rPr lang="ko-KR" altLang="en-US" sz="700"/>
              <a:t>훈련 시스템은 성능 한계에 봉착함</a:t>
            </a:r>
            <a:r>
              <a:rPr lang="en-US" altLang="ko-KR" sz="700"/>
              <a:t>.</a:t>
            </a:r>
          </a:p>
          <a:p>
            <a:pPr>
              <a:lnSpc>
                <a:spcPct val="150000"/>
              </a:lnSpc>
            </a:pPr>
            <a:r>
              <a:rPr lang="en-US" altLang="ko-KR" sz="700"/>
              <a:t>-&gt; GNN </a:t>
            </a:r>
            <a:r>
              <a:rPr lang="ko-KR" altLang="en-US" sz="700"/>
              <a:t>훈련의 주요 과제는 대규모 데이터의 비효율적 접근과 성능 저하임</a:t>
            </a:r>
            <a:r>
              <a:rPr lang="en-US" altLang="ko-KR" sz="700"/>
              <a:t>.</a:t>
            </a:r>
          </a:p>
          <a:p>
            <a:pPr>
              <a:lnSpc>
                <a:spcPct val="150000"/>
              </a:lnSpc>
            </a:pPr>
            <a:r>
              <a:rPr lang="ko-KR" altLang="en-US" sz="700"/>
              <a:t>기존 </a:t>
            </a:r>
            <a:r>
              <a:rPr lang="en-US" altLang="ko-KR" sz="700"/>
              <a:t>SSD </a:t>
            </a:r>
            <a:r>
              <a:rPr lang="ko-KR" altLang="en-US" sz="700"/>
              <a:t>기반 시스템은 네트워크 병목 현상과 낮은 하드웨어 활용도로 어려움을 겪고 있음</a:t>
            </a:r>
            <a:r>
              <a:rPr lang="en-US" altLang="ko-KR" sz="700"/>
              <a:t>.</a:t>
            </a:r>
          </a:p>
          <a:p>
            <a:pPr>
              <a:lnSpc>
                <a:spcPct val="150000"/>
              </a:lnSpc>
            </a:pPr>
            <a:r>
              <a:rPr lang="en-US" altLang="ko-KR" sz="700"/>
              <a:t>FlashGNN</a:t>
            </a:r>
            <a:r>
              <a:rPr lang="ko-KR" altLang="en-US" sz="700"/>
              <a:t>은 </a:t>
            </a:r>
            <a:r>
              <a:rPr lang="en-US" altLang="ko-KR" sz="700"/>
              <a:t>PCIe </a:t>
            </a:r>
            <a:r>
              <a:rPr lang="ko-KR" altLang="en-US" sz="700"/>
              <a:t>병목을 해결하고 </a:t>
            </a:r>
            <a:r>
              <a:rPr lang="en-US" altLang="ko-KR" sz="700"/>
              <a:t>SSD</a:t>
            </a:r>
            <a:r>
              <a:rPr lang="ko-KR" altLang="en-US" sz="700"/>
              <a:t>의 </a:t>
            </a:r>
            <a:r>
              <a:rPr lang="en-US" altLang="ko-KR" sz="700"/>
              <a:t>I/O </a:t>
            </a:r>
            <a:r>
              <a:rPr lang="ko-KR" altLang="en-US" sz="700"/>
              <a:t>병렬성을 최대화하여 이러한 문제를 극복하고자 함</a:t>
            </a:r>
            <a:r>
              <a:rPr lang="en-US" altLang="ko-KR" sz="700"/>
              <a:t>.</a:t>
            </a: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6</a:t>
            </a:fld>
            <a:endParaRPr kumimoji="1" lang="ko-KR" altLang="en-US"/>
          </a:p>
        </p:txBody>
      </p:sp>
    </p:spTree>
    <p:extLst>
      <p:ext uri="{BB962C8B-B14F-4D97-AF65-F5344CB8AC3E}">
        <p14:creationId xmlns:p14="http://schemas.microsoft.com/office/powerpoint/2010/main" val="766598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nSpc>
                <a:spcPct val="150000"/>
              </a:lnSpc>
            </a:pPr>
            <a:r>
              <a:rPr lang="ko-KR" altLang="en-US" sz="1200"/>
              <a:t>기존 </a:t>
            </a:r>
            <a:r>
              <a:rPr lang="en-US" altLang="ko-KR" sz="1200"/>
              <a:t>GNN </a:t>
            </a:r>
            <a:r>
              <a:rPr lang="ko-KR" altLang="en-US" sz="1200"/>
              <a:t>훈련 시스템에서 </a:t>
            </a:r>
            <a:r>
              <a:rPr lang="en-US" altLang="ko-KR" sz="1200"/>
              <a:t>PCIe </a:t>
            </a:r>
            <a:r>
              <a:rPr lang="ko-KR" altLang="en-US" sz="1200"/>
              <a:t>대역폭 문제로 인해 데이터 전송이 느려지고</a:t>
            </a:r>
            <a:r>
              <a:rPr lang="en-US" altLang="ko-KR" sz="1200"/>
              <a:t>, CPU </a:t>
            </a:r>
            <a:r>
              <a:rPr lang="ko-KR" altLang="en-US" sz="1200"/>
              <a:t>및 </a:t>
            </a:r>
            <a:r>
              <a:rPr lang="en-US" altLang="ko-KR" sz="1200"/>
              <a:t>GPU</a:t>
            </a:r>
            <a:r>
              <a:rPr lang="ko-KR" altLang="en-US" sz="1200"/>
              <a:t>의 활용도가 낮아짐</a:t>
            </a:r>
            <a:r>
              <a:rPr lang="en-US" altLang="ko-KR" sz="1200"/>
              <a:t>.</a:t>
            </a:r>
          </a:p>
          <a:p>
            <a:pPr>
              <a:lnSpc>
                <a:spcPct val="150000"/>
              </a:lnSpc>
            </a:pPr>
            <a:r>
              <a:rPr lang="en-US" altLang="ko-KR" sz="1200"/>
              <a:t>SSD </a:t>
            </a:r>
            <a:r>
              <a:rPr lang="ko-KR" altLang="en-US" sz="1200"/>
              <a:t>내에서 직접 </a:t>
            </a:r>
            <a:r>
              <a:rPr lang="en-US" altLang="ko-KR" sz="1200"/>
              <a:t>GNN </a:t>
            </a:r>
            <a:r>
              <a:rPr lang="ko-KR" altLang="en-US" sz="1200"/>
              <a:t>훈련을 수행함으로써 데이터 이동을 최소화하고 성능을 최적화할 필요성 제기</a:t>
            </a:r>
            <a:r>
              <a:rPr lang="en-US" altLang="ko-KR" sz="1200"/>
              <a:t>.</a:t>
            </a:r>
          </a:p>
          <a:p>
            <a:pPr>
              <a:lnSpc>
                <a:spcPct val="150000"/>
              </a:lnSpc>
            </a:pPr>
            <a:r>
              <a:rPr lang="en-US" altLang="ko-KR" sz="1200"/>
              <a:t>FlashGNN</a:t>
            </a:r>
            <a:r>
              <a:rPr lang="ko-KR" altLang="en-US" sz="1200"/>
              <a:t>은 이러한 문제를 해결하기 위해 설계됨</a:t>
            </a:r>
            <a:r>
              <a:rPr lang="en-US" altLang="ko-KR" sz="1200"/>
              <a:t>.</a:t>
            </a:r>
            <a:endParaRPr lang="en-US" altLang="ko-KR" sz="1050"/>
          </a:p>
          <a:p>
            <a:endParaRPr lang="ko-KR" altLang="en-US"/>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7</a:t>
            </a:fld>
            <a:endParaRPr kumimoji="1" lang="ko-KR" altLang="en-US"/>
          </a:p>
        </p:txBody>
      </p:sp>
    </p:spTree>
    <p:extLst>
      <p:ext uri="{BB962C8B-B14F-4D97-AF65-F5344CB8AC3E}">
        <p14:creationId xmlns:p14="http://schemas.microsoft.com/office/powerpoint/2010/main" val="1380320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nSpc>
                <a:spcPct val="150000"/>
              </a:lnSpc>
            </a:pPr>
            <a:r>
              <a:rPr lang="ko-KR" altLang="en-US" sz="1200"/>
              <a:t>기존 </a:t>
            </a:r>
            <a:r>
              <a:rPr lang="en-US" altLang="ko-KR" sz="1200"/>
              <a:t>GNN </a:t>
            </a:r>
            <a:r>
              <a:rPr lang="ko-KR" altLang="en-US" sz="1200"/>
              <a:t>훈련 시스템에서 </a:t>
            </a:r>
            <a:r>
              <a:rPr lang="en-US" altLang="ko-KR" sz="1200"/>
              <a:t>PCIe </a:t>
            </a:r>
            <a:r>
              <a:rPr lang="ko-KR" altLang="en-US" sz="1200"/>
              <a:t>대역폭 문제로 인해 데이터 전송이 느려지고</a:t>
            </a:r>
            <a:r>
              <a:rPr lang="en-US" altLang="ko-KR" sz="1200"/>
              <a:t>, CPU </a:t>
            </a:r>
            <a:r>
              <a:rPr lang="ko-KR" altLang="en-US" sz="1200"/>
              <a:t>및 </a:t>
            </a:r>
            <a:r>
              <a:rPr lang="en-US" altLang="ko-KR" sz="1200"/>
              <a:t>GPU</a:t>
            </a:r>
            <a:r>
              <a:rPr lang="ko-KR" altLang="en-US" sz="1200"/>
              <a:t>의 활용도가 낮아짐</a:t>
            </a:r>
            <a:r>
              <a:rPr lang="en-US" altLang="ko-KR" sz="1200"/>
              <a:t>.</a:t>
            </a:r>
          </a:p>
          <a:p>
            <a:pPr>
              <a:lnSpc>
                <a:spcPct val="150000"/>
              </a:lnSpc>
            </a:pPr>
            <a:r>
              <a:rPr lang="en-US" altLang="ko-KR" sz="1200"/>
              <a:t>SSD </a:t>
            </a:r>
            <a:r>
              <a:rPr lang="ko-KR" altLang="en-US" sz="1200"/>
              <a:t>내에서 직접 </a:t>
            </a:r>
            <a:r>
              <a:rPr lang="en-US" altLang="ko-KR" sz="1200"/>
              <a:t>GNN </a:t>
            </a:r>
            <a:r>
              <a:rPr lang="ko-KR" altLang="en-US" sz="1200"/>
              <a:t>훈련을 수행함으로써 데이터 이동을 최소화하고 성능을 최적화할 필요성 제기</a:t>
            </a:r>
            <a:r>
              <a:rPr lang="en-US" altLang="ko-KR" sz="1200"/>
              <a:t>.</a:t>
            </a:r>
          </a:p>
          <a:p>
            <a:pPr>
              <a:lnSpc>
                <a:spcPct val="150000"/>
              </a:lnSpc>
            </a:pPr>
            <a:r>
              <a:rPr lang="en-US" altLang="ko-KR" sz="1200"/>
              <a:t>FlashGNN</a:t>
            </a:r>
            <a:r>
              <a:rPr lang="ko-KR" altLang="en-US" sz="1200"/>
              <a:t>은 이러한 문제를 해결하기 위해 설계됨</a:t>
            </a:r>
            <a:r>
              <a:rPr lang="en-US" altLang="ko-KR" sz="1200"/>
              <a:t>.</a:t>
            </a:r>
            <a:endParaRPr lang="en-US" altLang="ko-KR" sz="1050"/>
          </a:p>
          <a:p>
            <a:endParaRPr lang="ko-KR" altLang="en-US"/>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8</a:t>
            </a:fld>
            <a:endParaRPr kumimoji="1" lang="ko-KR" altLang="en-US"/>
          </a:p>
        </p:txBody>
      </p:sp>
    </p:spTree>
    <p:extLst>
      <p:ext uri="{BB962C8B-B14F-4D97-AF65-F5344CB8AC3E}">
        <p14:creationId xmlns:p14="http://schemas.microsoft.com/office/powerpoint/2010/main" val="2061406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nSpc>
                <a:spcPct val="160000"/>
              </a:lnSpc>
            </a:pPr>
            <a:r>
              <a:rPr lang="en-US" altLang="ko-KR" sz="1200"/>
              <a:t>FlashGNN</a:t>
            </a:r>
            <a:r>
              <a:rPr lang="ko-KR" altLang="en-US" sz="1200"/>
              <a:t>은 </a:t>
            </a:r>
            <a:r>
              <a:rPr lang="en-US" altLang="ko-KR" sz="1200"/>
              <a:t>SSD </a:t>
            </a:r>
            <a:r>
              <a:rPr lang="ko-KR" altLang="en-US" sz="1200"/>
              <a:t>내부에서 </a:t>
            </a:r>
            <a:r>
              <a:rPr lang="en-US" altLang="ko-KR" sz="1200"/>
              <a:t>GNN </a:t>
            </a:r>
            <a:r>
              <a:rPr lang="ko-KR" altLang="en-US" sz="1200"/>
              <a:t>훈련을 수행하는 가속기로</a:t>
            </a:r>
            <a:r>
              <a:rPr lang="en-US" altLang="ko-KR" sz="1200"/>
              <a:t>, PCIe </a:t>
            </a:r>
            <a:r>
              <a:rPr lang="ko-KR" altLang="en-US" sz="1200"/>
              <a:t>병목을 해결하고 </a:t>
            </a:r>
            <a:r>
              <a:rPr lang="en-US" altLang="ko-KR" sz="1200"/>
              <a:t>I/O </a:t>
            </a:r>
            <a:r>
              <a:rPr lang="ko-KR" altLang="en-US" sz="1200"/>
              <a:t>병렬성을 최대한 활용함</a:t>
            </a:r>
            <a:r>
              <a:rPr lang="en-US" altLang="ko-KR" sz="1200"/>
              <a:t>.</a:t>
            </a:r>
          </a:p>
          <a:p>
            <a:pPr>
              <a:lnSpc>
                <a:spcPct val="160000"/>
              </a:lnSpc>
            </a:pPr>
            <a:r>
              <a:rPr lang="en-US" altLang="ko-KR" sz="1200"/>
              <a:t>SSD</a:t>
            </a:r>
            <a:r>
              <a:rPr lang="ko-KR" altLang="en-US" sz="1200"/>
              <a:t>의 플래시 메모리 청크에서 데이터를 효율적으로 재사용하여 성능을 최적화함</a:t>
            </a:r>
            <a:r>
              <a:rPr lang="en-US" altLang="ko-KR" sz="1200"/>
              <a:t>.</a:t>
            </a:r>
          </a:p>
          <a:p>
            <a:pPr>
              <a:lnSpc>
                <a:spcPct val="160000"/>
              </a:lnSpc>
            </a:pPr>
            <a:r>
              <a:rPr lang="en-US" altLang="ko-KR" sz="1200"/>
              <a:t>FlashGNN</a:t>
            </a:r>
            <a:r>
              <a:rPr lang="ko-KR" altLang="en-US" sz="1200"/>
              <a:t>의 주요 목표는 데이터 이동을 최소화하고 성능을 극대화하는 것임</a:t>
            </a:r>
            <a:r>
              <a:rPr lang="en-US" altLang="ko-KR" sz="1200"/>
              <a:t>.</a:t>
            </a:r>
          </a:p>
          <a:p>
            <a:endParaRPr lang="ko-KR" altLang="en-US"/>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9</a:t>
            </a:fld>
            <a:endParaRPr kumimoji="1" lang="ko-KR" altLang="en-US"/>
          </a:p>
        </p:txBody>
      </p:sp>
    </p:spTree>
    <p:extLst>
      <p:ext uri="{BB962C8B-B14F-4D97-AF65-F5344CB8AC3E}">
        <p14:creationId xmlns:p14="http://schemas.microsoft.com/office/powerpoint/2010/main" val="1102439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nSpc>
                <a:spcPct val="160000"/>
              </a:lnSpc>
            </a:pPr>
            <a:r>
              <a:rPr lang="ko-KR" altLang="en-US" sz="1200"/>
              <a:t>기존 </a:t>
            </a:r>
            <a:r>
              <a:rPr lang="en-US" altLang="ko-KR" sz="1200"/>
              <a:t>GNN </a:t>
            </a:r>
            <a:r>
              <a:rPr lang="ko-KR" altLang="en-US" sz="1200"/>
              <a:t>훈련 시스템은 대규모 그래프 데이터셋 처리 시 </a:t>
            </a:r>
            <a:r>
              <a:rPr lang="en-US" altLang="ko-KR" sz="1200"/>
              <a:t>CPU/GPU </a:t>
            </a:r>
            <a:r>
              <a:rPr lang="ko-KR" altLang="en-US" sz="1200"/>
              <a:t>기반 시스템의 성능 한계와 </a:t>
            </a:r>
            <a:r>
              <a:rPr lang="en-US" altLang="ko-KR" sz="1200"/>
              <a:t>SSD</a:t>
            </a:r>
            <a:r>
              <a:rPr lang="ko-KR" altLang="en-US" sz="1200"/>
              <a:t>의 느린 데이터 전송 속도로 인해 효율적인 성능을 내지 못했다</a:t>
            </a:r>
            <a:r>
              <a:rPr lang="en-US" altLang="ko-KR" sz="1200"/>
              <a:t>.</a:t>
            </a:r>
          </a:p>
          <a:p>
            <a:pPr>
              <a:lnSpc>
                <a:spcPct val="160000"/>
              </a:lnSpc>
            </a:pPr>
            <a:r>
              <a:rPr lang="en-US" altLang="ko-KR" sz="1200"/>
              <a:t>FlashGNN</a:t>
            </a:r>
            <a:r>
              <a:rPr lang="ko-KR" altLang="en-US" sz="1200"/>
              <a:t>은 </a:t>
            </a:r>
            <a:r>
              <a:rPr lang="en-US" altLang="ko-KR" sz="1200"/>
              <a:t>SSD </a:t>
            </a:r>
            <a:r>
              <a:rPr lang="ko-KR" altLang="en-US" sz="1200"/>
              <a:t>펌웨어를 최적화하여 </a:t>
            </a:r>
            <a:r>
              <a:rPr lang="en-US" altLang="ko-KR" sz="1200"/>
              <a:t>PCIe </a:t>
            </a:r>
            <a:r>
              <a:rPr lang="ko-KR" altLang="en-US" sz="1200"/>
              <a:t>병목 현상을 극복하고</a:t>
            </a:r>
            <a:r>
              <a:rPr lang="en-US" altLang="ko-KR" sz="1200"/>
              <a:t>, SSD </a:t>
            </a:r>
            <a:r>
              <a:rPr lang="ko-KR" altLang="en-US" sz="1200"/>
              <a:t>내 </a:t>
            </a:r>
            <a:r>
              <a:rPr lang="en-US" altLang="ko-KR" sz="1200"/>
              <a:t>I/O </a:t>
            </a:r>
            <a:r>
              <a:rPr lang="ko-KR" altLang="en-US" sz="1200"/>
              <a:t>병렬성을 최대한 활용하는 방식으로 문제를 해결했다</a:t>
            </a:r>
            <a:r>
              <a:rPr lang="en-US" altLang="ko-KR" sz="1200"/>
              <a:t>.</a:t>
            </a:r>
          </a:p>
          <a:p>
            <a:pPr>
              <a:lnSpc>
                <a:spcPct val="160000"/>
              </a:lnSpc>
            </a:pPr>
            <a:r>
              <a:rPr lang="ko-KR" altLang="en-US" sz="1200"/>
              <a:t>실험 결과</a:t>
            </a:r>
            <a:r>
              <a:rPr lang="en-US" altLang="ko-KR" sz="1200"/>
              <a:t>, FlashGNN</a:t>
            </a:r>
            <a:r>
              <a:rPr lang="ko-KR" altLang="en-US" sz="1200"/>
              <a:t>은 최신 </a:t>
            </a:r>
            <a:r>
              <a:rPr lang="en-US" altLang="ko-KR" sz="1200"/>
              <a:t>SSD </a:t>
            </a:r>
            <a:r>
              <a:rPr lang="ko-KR" altLang="en-US" sz="1200"/>
              <a:t>기반 시스템과 </a:t>
            </a:r>
            <a:r>
              <a:rPr lang="en-US" altLang="ko-KR" sz="1200"/>
              <a:t>SmartSAGE+ </a:t>
            </a:r>
            <a:r>
              <a:rPr lang="ko-KR" altLang="en-US" sz="1200"/>
              <a:t>대비 최대 </a:t>
            </a:r>
            <a:r>
              <a:rPr lang="en-US" altLang="ko-KR" sz="1200"/>
              <a:t>23.17</a:t>
            </a:r>
            <a:r>
              <a:rPr lang="ko-KR" altLang="en-US" sz="1200"/>
              <a:t>배의 성능 향상을 달성하였으며</a:t>
            </a:r>
            <a:r>
              <a:rPr lang="en-US" altLang="ko-KR" sz="1200"/>
              <a:t>, </a:t>
            </a:r>
            <a:r>
              <a:rPr lang="ko-KR" altLang="en-US" sz="1200"/>
              <a:t>에너지 효율성도 크게 개선되었다</a:t>
            </a:r>
            <a:r>
              <a:rPr lang="en-US" altLang="ko-KR" sz="1200"/>
              <a:t>.</a:t>
            </a:r>
          </a:p>
          <a:p>
            <a:endParaRPr lang="ko-KR" altLang="en-US"/>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18</a:t>
            </a:fld>
            <a:endParaRPr kumimoji="1" lang="ko-KR" altLang="en-US"/>
          </a:p>
        </p:txBody>
      </p:sp>
    </p:spTree>
    <p:extLst>
      <p:ext uri="{BB962C8B-B14F-4D97-AF65-F5344CB8AC3E}">
        <p14:creationId xmlns:p14="http://schemas.microsoft.com/office/powerpoint/2010/main" val="111054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3.1 Error-Prone</a:t>
            </a:r>
            <a:r>
              <a:rPr lang="ko-KR" altLang="en-US"/>
              <a:t> </a:t>
            </a:r>
            <a:r>
              <a:rPr lang="en-US" altLang="ko-KR"/>
              <a:t>Flash</a:t>
            </a:r>
            <a:r>
              <a:rPr lang="ko-KR" altLang="en-US"/>
              <a:t> </a:t>
            </a:r>
            <a:r>
              <a:rPr lang="en-US" altLang="ko-KR"/>
              <a:t>Memory</a:t>
            </a:r>
            <a:r>
              <a:rPr lang="ko-KR" altLang="en-US"/>
              <a:t> 부분 참고</a:t>
            </a: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26</a:t>
            </a:fld>
            <a:endParaRPr kumimoji="1" lang="ko-KR" altLang="en-US"/>
          </a:p>
        </p:txBody>
      </p:sp>
    </p:spTree>
    <p:extLst>
      <p:ext uri="{BB962C8B-B14F-4D97-AF65-F5344CB8AC3E}">
        <p14:creationId xmlns:p14="http://schemas.microsoft.com/office/powerpoint/2010/main" val="705194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제목 슬라이드">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AAAD9F9A-1F96-EE43-AD77-3DF017354DB2}"/>
              </a:ext>
            </a:extLst>
          </p:cNvPr>
          <p:cNvSpPr/>
          <p:nvPr userDrawn="1"/>
        </p:nvSpPr>
        <p:spPr>
          <a:xfrm>
            <a:off x="0" y="1800000"/>
            <a:ext cx="12192000" cy="3240000"/>
          </a:xfrm>
          <a:prstGeom prst="rect">
            <a:avLst/>
          </a:prstGeom>
          <a:solidFill>
            <a:srgbClr val="0B2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2" name="제목 1">
            <a:extLst>
              <a:ext uri="{FF2B5EF4-FFF2-40B4-BE49-F238E27FC236}">
                <a16:creationId xmlns:a16="http://schemas.microsoft.com/office/drawing/2014/main" id="{D015D765-0DA1-A843-9082-DA8224C3B7AF}"/>
              </a:ext>
            </a:extLst>
          </p:cNvPr>
          <p:cNvSpPr>
            <a:spLocks noGrp="1"/>
          </p:cNvSpPr>
          <p:nvPr>
            <p:ph type="ctrTitle"/>
          </p:nvPr>
        </p:nvSpPr>
        <p:spPr>
          <a:xfrm>
            <a:off x="887506" y="2332870"/>
            <a:ext cx="10416988" cy="1340054"/>
          </a:xfrm>
        </p:spPr>
        <p:txBody>
          <a:bodyPr anchor="ctr">
            <a:noAutofit/>
          </a:bodyPr>
          <a:lstStyle>
            <a:lvl1pPr algn="ctr">
              <a:defRPr sz="4000" b="1">
                <a:solidFill>
                  <a:schemeClr val="bg1"/>
                </a:solidFill>
                <a:latin typeface="Tahoma" panose="020B0604030504040204" pitchFamily="34" charset="0"/>
                <a:cs typeface="Tahoma" panose="020B0604030504040204" pitchFamily="34" charset="0"/>
              </a:defRPr>
            </a:lvl1pPr>
          </a:lstStyle>
          <a:p>
            <a:r>
              <a:rPr kumimoji="1" lang="ko-KR" altLang="en-US" dirty="0"/>
              <a:t>마스터 제목 스타일 편집</a:t>
            </a:r>
          </a:p>
        </p:txBody>
      </p:sp>
      <p:sp>
        <p:nvSpPr>
          <p:cNvPr id="3" name="부제목 2">
            <a:extLst>
              <a:ext uri="{FF2B5EF4-FFF2-40B4-BE49-F238E27FC236}">
                <a16:creationId xmlns:a16="http://schemas.microsoft.com/office/drawing/2014/main" id="{33CF8BA7-6440-2A42-8984-D87A1956B25A}"/>
              </a:ext>
            </a:extLst>
          </p:cNvPr>
          <p:cNvSpPr>
            <a:spLocks noGrp="1"/>
          </p:cNvSpPr>
          <p:nvPr>
            <p:ph type="subTitle" idx="1"/>
          </p:nvPr>
        </p:nvSpPr>
        <p:spPr>
          <a:xfrm>
            <a:off x="6249948" y="5226334"/>
            <a:ext cx="5938687" cy="973084"/>
          </a:xfrm>
        </p:spPr>
        <p:txBody>
          <a:bodyPr anchor="b">
            <a:normAutofit/>
          </a:bodyPr>
          <a:lstStyle>
            <a:lvl1pPr marL="0" indent="0" algn="r">
              <a:buNone/>
              <a:defRPr sz="1400">
                <a:solidFill>
                  <a:sysClr val="windowText" lastClr="000000"/>
                </a:solidFill>
                <a:latin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dirty="0"/>
              <a:t>클릭하여 마스터 부제목 스타일 편집</a:t>
            </a:r>
          </a:p>
        </p:txBody>
      </p:sp>
      <p:sp>
        <p:nvSpPr>
          <p:cNvPr id="7" name="텍스트 개체 틀 6">
            <a:extLst>
              <a:ext uri="{FF2B5EF4-FFF2-40B4-BE49-F238E27FC236}">
                <a16:creationId xmlns:a16="http://schemas.microsoft.com/office/drawing/2014/main" id="{730EEEFA-EA63-98ED-A7AC-9ABC1E469ABC}"/>
              </a:ext>
            </a:extLst>
          </p:cNvPr>
          <p:cNvSpPr>
            <a:spLocks noGrp="1"/>
          </p:cNvSpPr>
          <p:nvPr>
            <p:ph type="body" sz="quarter" idx="10"/>
          </p:nvPr>
        </p:nvSpPr>
        <p:spPr>
          <a:xfrm>
            <a:off x="177292" y="4199102"/>
            <a:ext cx="7631684" cy="393714"/>
          </a:xfrm>
        </p:spPr>
        <p:txBody>
          <a:bodyPr anchor="ctr">
            <a:normAutofit/>
          </a:bodyPr>
          <a:lstStyle>
            <a:lvl1pPr marL="0" indent="0">
              <a:buNone/>
              <a:defRPr sz="1400">
                <a:solidFill>
                  <a:schemeClr val="bg1"/>
                </a:solidFill>
              </a:defRPr>
            </a:lvl1pPr>
          </a:lstStyle>
          <a:p>
            <a:pPr lvl="0"/>
            <a:r>
              <a:rPr lang="ko-KR" altLang="en-US" dirty="0"/>
              <a:t>마스터 텍스트 스타일을 편집하려면 클릭</a:t>
            </a:r>
          </a:p>
        </p:txBody>
      </p:sp>
    </p:spTree>
    <p:extLst>
      <p:ext uri="{BB962C8B-B14F-4D97-AF65-F5344CB8AC3E}">
        <p14:creationId xmlns:p14="http://schemas.microsoft.com/office/powerpoint/2010/main" val="346488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0593AA0-A239-BC96-4C2B-A24A29BA54B4}"/>
              </a:ext>
            </a:extLst>
          </p:cNvPr>
          <p:cNvSpPr/>
          <p:nvPr userDrawn="1"/>
        </p:nvSpPr>
        <p:spPr>
          <a:xfrm>
            <a:off x="0" y="0"/>
            <a:ext cx="3600000" cy="6858000"/>
          </a:xfrm>
          <a:prstGeom prst="rect">
            <a:avLst/>
          </a:prstGeom>
          <a:solidFill>
            <a:srgbClr val="0B2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CEFA429C-A560-6BFB-59B3-817B002742CA}"/>
              </a:ext>
            </a:extLst>
          </p:cNvPr>
          <p:cNvSpPr txBox="1"/>
          <p:nvPr userDrawn="1"/>
        </p:nvSpPr>
        <p:spPr>
          <a:xfrm>
            <a:off x="618216" y="1237488"/>
            <a:ext cx="2363568" cy="707886"/>
          </a:xfrm>
          <a:prstGeom prst="rect">
            <a:avLst/>
          </a:prstGeom>
          <a:noFill/>
        </p:spPr>
        <p:txBody>
          <a:bodyPr wrap="square" rtlCol="0">
            <a:spAutoFit/>
          </a:bodyPr>
          <a:lstStyle/>
          <a:p>
            <a:r>
              <a:rPr lang="en-US" altLang="ko-KR" sz="4000" b="1" dirty="0">
                <a:solidFill>
                  <a:schemeClr val="bg1"/>
                </a:solidFill>
                <a:latin typeface="+mj-lt"/>
                <a:ea typeface="Tahoma" panose="020B0604030504040204" pitchFamily="34" charset="0"/>
                <a:cs typeface="Tahoma" panose="020B0604030504040204" pitchFamily="34" charset="0"/>
              </a:rPr>
              <a:t>Contents</a:t>
            </a:r>
            <a:endParaRPr lang="ko-KR" altLang="en-US" sz="4000" b="1" dirty="0">
              <a:solidFill>
                <a:schemeClr val="bg1"/>
              </a:solidFill>
              <a:latin typeface="+mj-lt"/>
              <a:cs typeface="Tahoma" panose="020B0604030504040204" pitchFamily="34" charset="0"/>
            </a:endParaRPr>
          </a:p>
        </p:txBody>
      </p:sp>
      <p:sp>
        <p:nvSpPr>
          <p:cNvPr id="8" name="내용 개체 틀 2">
            <a:extLst>
              <a:ext uri="{FF2B5EF4-FFF2-40B4-BE49-F238E27FC236}">
                <a16:creationId xmlns:a16="http://schemas.microsoft.com/office/drawing/2014/main" id="{C06CB7FC-E3FF-3628-2342-A66CD4B82B0E}"/>
              </a:ext>
            </a:extLst>
          </p:cNvPr>
          <p:cNvSpPr>
            <a:spLocks noGrp="1"/>
          </p:cNvSpPr>
          <p:nvPr>
            <p:ph idx="1"/>
          </p:nvPr>
        </p:nvSpPr>
        <p:spPr>
          <a:xfrm>
            <a:off x="4736928" y="549000"/>
            <a:ext cx="6480000" cy="5760000"/>
          </a:xfrm>
        </p:spPr>
        <p:txBody>
          <a:bodyPr/>
          <a:lstStyle>
            <a:lvl1pPr marL="514350" indent="-514350">
              <a:lnSpc>
                <a:spcPct val="120000"/>
              </a:lnSpc>
              <a:spcBef>
                <a:spcPts val="600"/>
              </a:spcBef>
              <a:buFont typeface="+mj-lt"/>
              <a:buAutoNum type="arabicPeriod"/>
              <a:defRPr sz="2800">
                <a:latin typeface="Tahoma" panose="020B0604030504040204" pitchFamily="34" charset="0"/>
                <a:cs typeface="Tahoma" panose="020B0604030504040204" pitchFamily="34" charset="0"/>
              </a:defRPr>
            </a:lvl1pPr>
            <a:lvl2pPr marL="914400" indent="-457200">
              <a:lnSpc>
                <a:spcPct val="120000"/>
              </a:lnSpc>
              <a:spcBef>
                <a:spcPts val="600"/>
              </a:spcBef>
              <a:buFont typeface="+mj-lt"/>
              <a:buAutoNum type="arabicParenR"/>
              <a:defRPr sz="2200">
                <a:latin typeface="Tahoma" panose="020B0604030504040204" pitchFamily="34" charset="0"/>
                <a:cs typeface="Tahoma" panose="020B0604030504040204" pitchFamily="34" charset="0"/>
              </a:defRPr>
            </a:lvl2pPr>
            <a:lvl3pPr marL="1371600" indent="-457200">
              <a:lnSpc>
                <a:spcPct val="120000"/>
              </a:lnSpc>
              <a:spcBef>
                <a:spcPts val="600"/>
              </a:spcBef>
              <a:buFont typeface="+mj-lt"/>
              <a:buAutoNum type="alphaLcPeriod"/>
              <a:defRPr>
                <a:latin typeface="Tahoma" panose="020B0604030504040204" pitchFamily="34" charset="0"/>
                <a:cs typeface="Tahoma" panose="020B0604030504040204" pitchFamily="34" charset="0"/>
              </a:defRPr>
            </a:lvl3pPr>
            <a:lvl4pPr marL="1714500" indent="-342900">
              <a:lnSpc>
                <a:spcPct val="120000"/>
              </a:lnSpc>
              <a:spcBef>
                <a:spcPts val="600"/>
              </a:spcBef>
              <a:buFont typeface="+mj-lt"/>
              <a:buAutoNum type="alphaLcPeriod"/>
              <a:defRPr>
                <a:latin typeface="Tahoma" panose="020B0604030504040204" pitchFamily="34" charset="0"/>
                <a:cs typeface="Tahoma" panose="020B0604030504040204" pitchFamily="34" charset="0"/>
              </a:defRPr>
            </a:lvl4pPr>
            <a:lvl5pPr marL="2171700" indent="-342900">
              <a:lnSpc>
                <a:spcPct val="120000"/>
              </a:lnSpc>
              <a:spcBef>
                <a:spcPts val="600"/>
              </a:spcBef>
              <a:buFont typeface="+mj-lt"/>
              <a:buAutoNum type="alphaLcPeriod"/>
              <a:defRPr>
                <a:latin typeface="Tahoma" panose="020B0604030504040204" pitchFamily="34" charset="0"/>
                <a:cs typeface="Tahoma" panose="020B0604030504040204" pitchFamily="34" charset="0"/>
              </a:defRPr>
            </a:lvl5pPr>
          </a:lstStyle>
          <a:p>
            <a:pPr lvl="0"/>
            <a:r>
              <a:rPr kumimoji="1" lang="ko-KR" altLang="en-US" dirty="0"/>
              <a:t>마스터 텍스트 스타일을 편집하려면 클릭</a:t>
            </a:r>
          </a:p>
          <a:p>
            <a:pPr lvl="1"/>
            <a:r>
              <a:rPr kumimoji="1" lang="ko-KR" altLang="en-US" dirty="0"/>
              <a:t>두 번째 수준</a:t>
            </a:r>
          </a:p>
          <a:p>
            <a:pPr lvl="2"/>
            <a:r>
              <a:rPr kumimoji="1" lang="ko-KR" altLang="en-US" dirty="0"/>
              <a:t>세 번째 수준</a:t>
            </a:r>
          </a:p>
          <a:p>
            <a:pPr lvl="3"/>
            <a:r>
              <a:rPr kumimoji="1" lang="ko-KR" altLang="en-US" dirty="0"/>
              <a:t>네 번째 수준</a:t>
            </a:r>
          </a:p>
          <a:p>
            <a:pPr lvl="4"/>
            <a:r>
              <a:rPr kumimoji="1" lang="ko-KR" altLang="en-US" dirty="0"/>
              <a:t>다섯 번째 수준</a:t>
            </a:r>
          </a:p>
        </p:txBody>
      </p:sp>
    </p:spTree>
    <p:extLst>
      <p:ext uri="{BB962C8B-B14F-4D97-AF65-F5344CB8AC3E}">
        <p14:creationId xmlns:p14="http://schemas.microsoft.com/office/powerpoint/2010/main" val="1012774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2D0A98-9713-1546-85B2-980BBD97C03E}"/>
              </a:ext>
            </a:extLst>
          </p:cNvPr>
          <p:cNvSpPr>
            <a:spLocks noGrp="1"/>
          </p:cNvSpPr>
          <p:nvPr>
            <p:ph type="title"/>
          </p:nvPr>
        </p:nvSpPr>
        <p:spPr>
          <a:xfrm>
            <a:off x="285918" y="207451"/>
            <a:ext cx="8876963" cy="831299"/>
          </a:xfrm>
        </p:spPr>
        <p:txBody>
          <a:bodyPr anchor="ctr">
            <a:normAutofit/>
          </a:bodyPr>
          <a:lstStyle>
            <a:lvl1pPr>
              <a:defRPr sz="4000" b="1">
                <a:solidFill>
                  <a:srgbClr val="0B2D86"/>
                </a:solidFill>
                <a:latin typeface="Tahoma" panose="020B0604030504040204" pitchFamily="34" charset="0"/>
                <a:cs typeface="Tahoma" panose="020B0604030504040204" pitchFamily="34" charset="0"/>
              </a:defRPr>
            </a:lvl1pPr>
          </a:lstStyle>
          <a:p>
            <a:r>
              <a:rPr kumimoji="1" lang="ko-KR" altLang="en-US" dirty="0"/>
              <a:t>마스터 제목 스타일 편집</a:t>
            </a:r>
          </a:p>
        </p:txBody>
      </p:sp>
      <p:sp>
        <p:nvSpPr>
          <p:cNvPr id="5" name="슬라이드 번호 개체 틀 4">
            <a:extLst>
              <a:ext uri="{FF2B5EF4-FFF2-40B4-BE49-F238E27FC236}">
                <a16:creationId xmlns:a16="http://schemas.microsoft.com/office/drawing/2014/main" id="{9EE417EA-B8EE-7143-BA3E-5D414D8AABCB}"/>
              </a:ext>
            </a:extLst>
          </p:cNvPr>
          <p:cNvSpPr>
            <a:spLocks noGrp="1"/>
          </p:cNvSpPr>
          <p:nvPr>
            <p:ph type="sldNum" sz="quarter" idx="12"/>
          </p:nvPr>
        </p:nvSpPr>
        <p:spPr>
          <a:xfrm>
            <a:off x="4724400" y="6504328"/>
            <a:ext cx="2743200" cy="295861"/>
          </a:xfrm>
        </p:spPr>
        <p:txBody>
          <a:bodyPr/>
          <a:lstStyle>
            <a:lvl1pPr algn="ctr">
              <a:defRPr sz="1000">
                <a:solidFill>
                  <a:schemeClr val="tx1"/>
                </a:solidFill>
                <a:latin typeface="Tahoma" panose="020B0604030504040204" pitchFamily="34" charset="0"/>
                <a:cs typeface="Tahoma" panose="020B0604030504040204" pitchFamily="34" charset="0"/>
              </a:defRPr>
            </a:lvl1pPr>
          </a:lstStyle>
          <a:p>
            <a:fld id="{83B07E9C-B188-D646-AA46-64DB2324B3BF}" type="slidenum">
              <a:rPr kumimoji="1" lang="ko-KR" altLang="en-US" smtClean="0"/>
              <a:pPr/>
              <a:t>‹#›</a:t>
            </a:fld>
            <a:endParaRPr kumimoji="1" lang="ko-KR" altLang="en-US" dirty="0"/>
          </a:p>
        </p:txBody>
      </p:sp>
      <p:sp>
        <p:nvSpPr>
          <p:cNvPr id="10" name="내용 개체 틀 2">
            <a:extLst>
              <a:ext uri="{FF2B5EF4-FFF2-40B4-BE49-F238E27FC236}">
                <a16:creationId xmlns:a16="http://schemas.microsoft.com/office/drawing/2014/main" id="{0DA7A330-B061-A746-BC91-4E9EA3E4FCC3}"/>
              </a:ext>
            </a:extLst>
          </p:cNvPr>
          <p:cNvSpPr>
            <a:spLocks noGrp="1"/>
          </p:cNvSpPr>
          <p:nvPr>
            <p:ph idx="1"/>
          </p:nvPr>
        </p:nvSpPr>
        <p:spPr>
          <a:xfrm>
            <a:off x="285918" y="1335339"/>
            <a:ext cx="11565423" cy="5065461"/>
          </a:xfrm>
        </p:spPr>
        <p:txBody>
          <a:bodyPr/>
          <a:lstStyle>
            <a:lvl1pPr marL="457200" indent="-457200">
              <a:lnSpc>
                <a:spcPct val="120000"/>
              </a:lnSpc>
              <a:spcBef>
                <a:spcPts val="600"/>
              </a:spcBef>
              <a:buFont typeface="Wingdings" panose="05000000000000000000" pitchFamily="2" charset="2"/>
              <a:buChar char="§"/>
              <a:defRPr sz="2800">
                <a:latin typeface="Tahoma" panose="020B0604030504040204" pitchFamily="34" charset="0"/>
                <a:cs typeface="Tahoma" panose="020B0604030504040204" pitchFamily="34" charset="0"/>
              </a:defRPr>
            </a:lvl1pPr>
            <a:lvl2pPr marL="685800" indent="-228600">
              <a:lnSpc>
                <a:spcPct val="120000"/>
              </a:lnSpc>
              <a:spcBef>
                <a:spcPts val="600"/>
              </a:spcBef>
              <a:buFontTx/>
              <a:buChar char="-"/>
              <a:defRPr sz="2200">
                <a:latin typeface="Tahoma" panose="020B0604030504040204" pitchFamily="34" charset="0"/>
                <a:cs typeface="Tahoma" panose="020B0604030504040204" pitchFamily="34" charset="0"/>
              </a:defRPr>
            </a:lvl2pPr>
            <a:lvl3pPr>
              <a:lnSpc>
                <a:spcPct val="120000"/>
              </a:lnSpc>
              <a:spcBef>
                <a:spcPts val="600"/>
              </a:spcBef>
              <a:defRPr>
                <a:latin typeface="Tahoma" panose="020B0604030504040204" pitchFamily="34" charset="0"/>
                <a:cs typeface="Tahoma" panose="020B0604030504040204" pitchFamily="34" charset="0"/>
              </a:defRPr>
            </a:lvl3pPr>
            <a:lvl4pPr>
              <a:lnSpc>
                <a:spcPct val="120000"/>
              </a:lnSpc>
              <a:spcBef>
                <a:spcPts val="600"/>
              </a:spcBef>
              <a:defRPr>
                <a:latin typeface="Tahoma" panose="020B0604030504040204" pitchFamily="34" charset="0"/>
                <a:cs typeface="Tahoma" panose="020B0604030504040204" pitchFamily="34" charset="0"/>
              </a:defRPr>
            </a:lvl4pPr>
            <a:lvl5pPr>
              <a:lnSpc>
                <a:spcPct val="120000"/>
              </a:lnSpc>
              <a:spcBef>
                <a:spcPts val="600"/>
              </a:spcBef>
              <a:defRPr>
                <a:latin typeface="Tahoma" panose="020B0604030504040204" pitchFamily="34" charset="0"/>
                <a:cs typeface="Tahoma" panose="020B0604030504040204" pitchFamily="34" charset="0"/>
              </a:defRPr>
            </a:lvl5pPr>
          </a:lstStyle>
          <a:p>
            <a:pPr lvl="0"/>
            <a:r>
              <a:rPr kumimoji="1" lang="ko-KR" altLang="en-US" dirty="0"/>
              <a:t>마스터 텍스트 스타일을 편집하려면 클릭</a:t>
            </a:r>
          </a:p>
          <a:p>
            <a:pPr lvl="1"/>
            <a:r>
              <a:rPr kumimoji="1" lang="ko-KR" altLang="en-US" dirty="0"/>
              <a:t>두 번째 수준</a:t>
            </a:r>
          </a:p>
          <a:p>
            <a:pPr lvl="2"/>
            <a:r>
              <a:rPr kumimoji="1" lang="ko-KR" altLang="en-US" dirty="0"/>
              <a:t>세 번째 수준</a:t>
            </a:r>
          </a:p>
          <a:p>
            <a:pPr lvl="3"/>
            <a:r>
              <a:rPr kumimoji="1" lang="ko-KR" altLang="en-US" dirty="0"/>
              <a:t>네 번째 수준</a:t>
            </a:r>
          </a:p>
          <a:p>
            <a:pPr lvl="4"/>
            <a:r>
              <a:rPr kumimoji="1" lang="ko-KR" altLang="en-US" dirty="0"/>
              <a:t>다섯 번째 수준</a:t>
            </a:r>
          </a:p>
        </p:txBody>
      </p:sp>
    </p:spTree>
    <p:extLst>
      <p:ext uri="{BB962C8B-B14F-4D97-AF65-F5344CB8AC3E}">
        <p14:creationId xmlns:p14="http://schemas.microsoft.com/office/powerpoint/2010/main" val="52005178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제목 슬라이드">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AAAD9F9A-1F96-EE43-AD77-3DF017354DB2}"/>
              </a:ext>
            </a:extLst>
          </p:cNvPr>
          <p:cNvSpPr/>
          <p:nvPr userDrawn="1"/>
        </p:nvSpPr>
        <p:spPr>
          <a:xfrm>
            <a:off x="0" y="1800000"/>
            <a:ext cx="12192000" cy="3240000"/>
          </a:xfrm>
          <a:prstGeom prst="rect">
            <a:avLst/>
          </a:prstGeom>
          <a:solidFill>
            <a:srgbClr val="0B2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2" name="제목 1">
            <a:extLst>
              <a:ext uri="{FF2B5EF4-FFF2-40B4-BE49-F238E27FC236}">
                <a16:creationId xmlns:a16="http://schemas.microsoft.com/office/drawing/2014/main" id="{D015D765-0DA1-A843-9082-DA8224C3B7AF}"/>
              </a:ext>
            </a:extLst>
          </p:cNvPr>
          <p:cNvSpPr>
            <a:spLocks noGrp="1"/>
          </p:cNvSpPr>
          <p:nvPr>
            <p:ph type="ctrTitle"/>
          </p:nvPr>
        </p:nvSpPr>
        <p:spPr>
          <a:xfrm>
            <a:off x="887506" y="2749973"/>
            <a:ext cx="10416988" cy="1340054"/>
          </a:xfrm>
        </p:spPr>
        <p:txBody>
          <a:bodyPr anchor="ctr">
            <a:noAutofit/>
          </a:bodyPr>
          <a:lstStyle>
            <a:lvl1pPr algn="ctr">
              <a:defRPr sz="4000" b="1">
                <a:solidFill>
                  <a:schemeClr val="bg1"/>
                </a:solidFill>
                <a:latin typeface="Tahoma" panose="020B0604030504040204" pitchFamily="34" charset="0"/>
                <a:cs typeface="Tahoma" panose="020B0604030504040204" pitchFamily="34" charset="0"/>
              </a:defRPr>
            </a:lvl1pPr>
          </a:lstStyle>
          <a:p>
            <a:endParaRPr kumimoji="1" lang="ko-KR" altLang="en-US" dirty="0"/>
          </a:p>
        </p:txBody>
      </p:sp>
    </p:spTree>
    <p:extLst>
      <p:ext uri="{BB962C8B-B14F-4D97-AF65-F5344CB8AC3E}">
        <p14:creationId xmlns:p14="http://schemas.microsoft.com/office/powerpoint/2010/main" val="7876958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3FAB072-4FBE-564A-8853-71D540F702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A66E07ED-FD7C-354D-96D8-4A969F641D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dirty="0"/>
              <a:t>마스터 텍스트 스타일을 편집하려면 클릭</a:t>
            </a:r>
          </a:p>
          <a:p>
            <a:pPr lvl="1"/>
            <a:r>
              <a:rPr kumimoji="1" lang="ko-KR" altLang="en-US" dirty="0"/>
              <a:t>두 번째 수준</a:t>
            </a:r>
          </a:p>
          <a:p>
            <a:pPr lvl="2"/>
            <a:r>
              <a:rPr kumimoji="1" lang="ko-KR" altLang="en-US" dirty="0"/>
              <a:t>세 번째 수준</a:t>
            </a:r>
          </a:p>
          <a:p>
            <a:pPr lvl="3"/>
            <a:r>
              <a:rPr kumimoji="1" lang="ko-KR" altLang="en-US" dirty="0"/>
              <a:t>네 번째 수준</a:t>
            </a:r>
          </a:p>
          <a:p>
            <a:pPr lvl="4"/>
            <a:r>
              <a:rPr kumimoji="1" lang="ko-KR" altLang="en-US" dirty="0"/>
              <a:t>다섯 번째 수준</a:t>
            </a:r>
          </a:p>
        </p:txBody>
      </p:sp>
      <p:sp>
        <p:nvSpPr>
          <p:cNvPr id="4" name="날짜 개체 틀 3">
            <a:extLst>
              <a:ext uri="{FF2B5EF4-FFF2-40B4-BE49-F238E27FC236}">
                <a16:creationId xmlns:a16="http://schemas.microsoft.com/office/drawing/2014/main" id="{2810B2EE-E8B5-2849-94D5-6BC97BB91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ko-KR" altLang="en-US"/>
          </a:p>
        </p:txBody>
      </p:sp>
      <p:sp>
        <p:nvSpPr>
          <p:cNvPr id="5" name="바닥글 개체 틀 4">
            <a:extLst>
              <a:ext uri="{FF2B5EF4-FFF2-40B4-BE49-F238E27FC236}">
                <a16:creationId xmlns:a16="http://schemas.microsoft.com/office/drawing/2014/main" id="{1571061E-6307-C445-AA37-12801B0B4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C34AC0DC-1CAD-A841-BD24-64B821F95B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B07E9C-B188-D646-AA46-64DB2324B3BF}" type="slidenum">
              <a:rPr kumimoji="1" lang="ko-KR" altLang="en-US" smtClean="0"/>
              <a:t>‹#›</a:t>
            </a:fld>
            <a:endParaRPr kumimoji="1" lang="ko-KR" altLang="en-US"/>
          </a:p>
        </p:txBody>
      </p:sp>
      <p:pic>
        <p:nvPicPr>
          <p:cNvPr id="7" name="Picture 2" descr="https://www.dankook.ac.kr/html_repositories/images/www/kor_content/est_ui_int04.jp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290" y="6564648"/>
            <a:ext cx="2148840" cy="222843"/>
          </a:xfrm>
          <a:prstGeom prst="rect">
            <a:avLst/>
          </a:prstGeom>
          <a:noFill/>
          <a:extLst>
            <a:ext uri="{909E8E84-426E-40DD-AFC4-6F175D3DCCD1}">
              <a14:hiddenFill xmlns:a14="http://schemas.microsoft.com/office/drawing/2010/main">
                <a:solidFill>
                  <a:srgbClr val="FFFFFF"/>
                </a:solidFill>
              </a14:hiddenFill>
            </a:ext>
          </a:extLst>
        </p:spPr>
      </p:pic>
      <p:pic>
        <p:nvPicPr>
          <p:cNvPr id="9" name="그림 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441180" y="6488466"/>
            <a:ext cx="2948940" cy="378697"/>
          </a:xfrm>
          <a:prstGeom prst="rect">
            <a:avLst/>
          </a:prstGeom>
        </p:spPr>
      </p:pic>
    </p:spTree>
    <p:extLst>
      <p:ext uri="{BB962C8B-B14F-4D97-AF65-F5344CB8AC3E}">
        <p14:creationId xmlns:p14="http://schemas.microsoft.com/office/powerpoint/2010/main" val="193726747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4" r:id="rId3"/>
    <p:sldLayoutId id="2147483662" r:id="rId4"/>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5B153D-E116-59DF-0049-1D61A8A0E896}"/>
              </a:ext>
            </a:extLst>
          </p:cNvPr>
          <p:cNvSpPr>
            <a:spLocks noGrp="1"/>
          </p:cNvSpPr>
          <p:nvPr>
            <p:ph type="ctrTitle"/>
          </p:nvPr>
        </p:nvSpPr>
        <p:spPr>
          <a:xfrm>
            <a:off x="673713" y="2332870"/>
            <a:ext cx="10844573" cy="1340054"/>
          </a:xfrm>
        </p:spPr>
        <p:txBody>
          <a:bodyPr/>
          <a:lstStyle/>
          <a:p>
            <a:r>
              <a:rPr lang="en-US" altLang="ko-KR"/>
              <a:t>FlashGNN</a:t>
            </a:r>
            <a:br>
              <a:rPr lang="en-US" altLang="ko-KR"/>
            </a:br>
            <a:r>
              <a:rPr lang="en-US" altLang="ko-KR"/>
              <a:t>: An In-SSD Accelerator for GNN Training</a:t>
            </a:r>
            <a:endParaRPr lang="ko-KR" altLang="en-US" dirty="0"/>
          </a:p>
        </p:txBody>
      </p:sp>
      <p:sp>
        <p:nvSpPr>
          <p:cNvPr id="3" name="부제목 2">
            <a:extLst>
              <a:ext uri="{FF2B5EF4-FFF2-40B4-BE49-F238E27FC236}">
                <a16:creationId xmlns:a16="http://schemas.microsoft.com/office/drawing/2014/main" id="{1CE838AA-E604-726A-B34B-CE83ABD33B8C}"/>
              </a:ext>
            </a:extLst>
          </p:cNvPr>
          <p:cNvSpPr>
            <a:spLocks noGrp="1"/>
          </p:cNvSpPr>
          <p:nvPr>
            <p:ph type="subTitle" idx="1"/>
          </p:nvPr>
        </p:nvSpPr>
        <p:spPr/>
        <p:txBody>
          <a:bodyPr/>
          <a:lstStyle/>
          <a:p>
            <a:r>
              <a:rPr lang="en-US" altLang="ko-KR"/>
              <a:t>2024. 08. 14</a:t>
            </a:r>
            <a:endParaRPr lang="en-US" altLang="ko-KR" dirty="0"/>
          </a:p>
          <a:p>
            <a:r>
              <a:rPr lang="en-US" altLang="ko-KR" dirty="0"/>
              <a:t>Presentation</a:t>
            </a:r>
            <a:r>
              <a:rPr lang="ko-KR" altLang="en-US" dirty="0"/>
              <a:t> </a:t>
            </a:r>
            <a:r>
              <a:rPr lang="en-US" altLang="ko-KR"/>
              <a:t>by</a:t>
            </a:r>
            <a:r>
              <a:rPr lang="ko-KR" altLang="en-US"/>
              <a:t> </a:t>
            </a:r>
            <a:r>
              <a:rPr lang="en-US" altLang="ko-KR"/>
              <a:t>Suhwan Shin</a:t>
            </a:r>
            <a:endParaRPr lang="en-US" altLang="ko-KR" dirty="0"/>
          </a:p>
          <a:p>
            <a:r>
              <a:rPr lang="en-US" altLang="ko-KR"/>
              <a:t>sshshshin@</a:t>
            </a:r>
            <a:r>
              <a:rPr lang="en-US" altLang="ko-KR" dirty="0"/>
              <a:t>dankook.ac.kr</a:t>
            </a:r>
            <a:endParaRPr lang="ko-KR" altLang="en-US" dirty="0"/>
          </a:p>
        </p:txBody>
      </p:sp>
      <p:sp>
        <p:nvSpPr>
          <p:cNvPr id="4" name="텍스트 개체 틀 3">
            <a:extLst>
              <a:ext uri="{FF2B5EF4-FFF2-40B4-BE49-F238E27FC236}">
                <a16:creationId xmlns:a16="http://schemas.microsoft.com/office/drawing/2014/main" id="{C27A4BFD-C0F4-668B-311B-88227C444574}"/>
              </a:ext>
            </a:extLst>
          </p:cNvPr>
          <p:cNvSpPr>
            <a:spLocks noGrp="1"/>
          </p:cNvSpPr>
          <p:nvPr>
            <p:ph type="body" sz="quarter" idx="10"/>
          </p:nvPr>
        </p:nvSpPr>
        <p:spPr/>
        <p:txBody>
          <a:bodyPr>
            <a:noAutofit/>
          </a:bodyPr>
          <a:lstStyle/>
          <a:p>
            <a:r>
              <a:rPr lang="en-US" altLang="ko-KR"/>
              <a:t>Fuping Niu, Jianhui Yue, Jiangqiu Shen… , Huazhong University of Science and Technology</a:t>
            </a:r>
          </a:p>
          <a:p>
            <a:r>
              <a:rPr lang="en-US" altLang="ko-KR"/>
              <a:t>HPCA’ 24</a:t>
            </a:r>
            <a:endParaRPr lang="ko-KR" altLang="en-US" dirty="0"/>
          </a:p>
        </p:txBody>
      </p:sp>
    </p:spTree>
    <p:extLst>
      <p:ext uri="{BB962C8B-B14F-4D97-AF65-F5344CB8AC3E}">
        <p14:creationId xmlns:p14="http://schemas.microsoft.com/office/powerpoint/2010/main" val="4117103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12">
            <a:extLst>
              <a:ext uri="{FF2B5EF4-FFF2-40B4-BE49-F238E27FC236}">
                <a16:creationId xmlns:a16="http://schemas.microsoft.com/office/drawing/2014/main" id="{F587FD10-E7CC-01EA-FF0C-A7B8FE6F0CDE}"/>
              </a:ext>
            </a:extLst>
          </p:cNvPr>
          <p:cNvSpPr txBox="1">
            <a:spLocks/>
          </p:cNvSpPr>
          <p:nvPr/>
        </p:nvSpPr>
        <p:spPr>
          <a:xfrm>
            <a:off x="285918" y="1214029"/>
            <a:ext cx="5810082" cy="5186771"/>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ko-KR" sz="2200"/>
              <a:t>FlashGNN Architecture</a:t>
            </a:r>
          </a:p>
          <a:p>
            <a:pPr lvl="1">
              <a:lnSpc>
                <a:spcPct val="160000"/>
              </a:lnSpc>
            </a:pPr>
            <a:r>
              <a:rPr lang="en-US" altLang="ko-KR" sz="1400"/>
              <a:t>FlashGNN's architecture diagram shows the components of the system.</a:t>
            </a:r>
          </a:p>
          <a:p>
            <a:pPr lvl="1">
              <a:lnSpc>
                <a:spcPct val="160000"/>
              </a:lnSpc>
            </a:pPr>
            <a:endParaRPr lang="en-US" altLang="ko-KR" sz="1400"/>
          </a:p>
          <a:p>
            <a:pPr lvl="1">
              <a:lnSpc>
                <a:spcPct val="160000"/>
              </a:lnSpc>
            </a:pPr>
            <a:r>
              <a:rPr lang="en-US" altLang="ko-KR" sz="1400"/>
              <a:t>Describes the main components and their functions, such as Neighbor Sampling and Message Passing.</a:t>
            </a:r>
          </a:p>
          <a:p>
            <a:pPr lvl="1">
              <a:lnSpc>
                <a:spcPct val="160000"/>
              </a:lnSpc>
            </a:pPr>
            <a:endParaRPr lang="en-US" altLang="ko-KR" sz="1400"/>
          </a:p>
          <a:p>
            <a:pPr lvl="1">
              <a:lnSpc>
                <a:spcPct val="160000"/>
              </a:lnSpc>
            </a:pPr>
            <a:r>
              <a:rPr lang="en-US" altLang="ko-KR" sz="1400"/>
              <a:t>Describes how each component interacts with the overall system.</a:t>
            </a:r>
            <a:endParaRPr lang="en-US" altLang="ko-KR" sz="2000"/>
          </a:p>
        </p:txBody>
      </p:sp>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a:xfrm>
            <a:off x="285918" y="207451"/>
            <a:ext cx="9911275" cy="831299"/>
          </a:xfrm>
        </p:spPr>
        <p:txBody>
          <a:bodyPr>
            <a:normAutofit/>
          </a:bodyPr>
          <a:lstStyle/>
          <a:p>
            <a:r>
              <a:rPr lang="en-US" altLang="ko-KR"/>
              <a:t>Design - FlashGNN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10</a:t>
            </a:fld>
            <a:endParaRPr kumimoji="1" lang="ko-KR" altLang="en-US" dirty="0"/>
          </a:p>
        </p:txBody>
      </p:sp>
      <p:pic>
        <p:nvPicPr>
          <p:cNvPr id="5" name="그림 4">
            <a:extLst>
              <a:ext uri="{FF2B5EF4-FFF2-40B4-BE49-F238E27FC236}">
                <a16:creationId xmlns:a16="http://schemas.microsoft.com/office/drawing/2014/main" id="{22A5A6AB-A391-E57B-5424-7BD3C57067EF}"/>
              </a:ext>
            </a:extLst>
          </p:cNvPr>
          <p:cNvPicPr>
            <a:picLocks noChangeAspect="1"/>
          </p:cNvPicPr>
          <p:nvPr/>
        </p:nvPicPr>
        <p:blipFill>
          <a:blip r:embed="rId2"/>
          <a:stretch>
            <a:fillRect/>
          </a:stretch>
        </p:blipFill>
        <p:spPr>
          <a:xfrm>
            <a:off x="6773433" y="776513"/>
            <a:ext cx="4942317" cy="5676051"/>
          </a:xfrm>
          <a:prstGeom prst="rect">
            <a:avLst/>
          </a:prstGeom>
        </p:spPr>
      </p:pic>
    </p:spTree>
    <p:extLst>
      <p:ext uri="{BB962C8B-B14F-4D97-AF65-F5344CB8AC3E}">
        <p14:creationId xmlns:p14="http://schemas.microsoft.com/office/powerpoint/2010/main" val="3295835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12">
            <a:extLst>
              <a:ext uri="{FF2B5EF4-FFF2-40B4-BE49-F238E27FC236}">
                <a16:creationId xmlns:a16="http://schemas.microsoft.com/office/drawing/2014/main" id="{F587FD10-E7CC-01EA-FF0C-A7B8FE6F0CDE}"/>
              </a:ext>
            </a:extLst>
          </p:cNvPr>
          <p:cNvSpPr txBox="1">
            <a:spLocks/>
          </p:cNvSpPr>
          <p:nvPr/>
        </p:nvSpPr>
        <p:spPr>
          <a:xfrm>
            <a:off x="285918" y="1214029"/>
            <a:ext cx="7372182" cy="5186771"/>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ko-KR" sz="2200"/>
              <a:t>Chunk Request Scheduling</a:t>
            </a:r>
          </a:p>
          <a:p>
            <a:pPr lvl="1">
              <a:lnSpc>
                <a:spcPct val="160000"/>
              </a:lnSpc>
            </a:pPr>
            <a:r>
              <a:rPr lang="en-US" altLang="ko-KR" sz="1400"/>
              <a:t>Reduces data access duplication through an efficient chunk request scheduling algorithm.</a:t>
            </a:r>
          </a:p>
          <a:p>
            <a:pPr lvl="1">
              <a:lnSpc>
                <a:spcPct val="160000"/>
              </a:lnSpc>
            </a:pPr>
            <a:r>
              <a:rPr lang="en-US" altLang="ko-KR" sz="1400"/>
              <a:t>Maximizes I/O efficiency by reusing the same chunks across multiple layers.</a:t>
            </a:r>
          </a:p>
          <a:p>
            <a:pPr lvl="1">
              <a:lnSpc>
                <a:spcPct val="160000"/>
              </a:lnSpc>
            </a:pPr>
            <a:r>
              <a:rPr lang="en-US" altLang="ko-KR" sz="1400"/>
              <a:t>Experimental results demonstrate how the scheduling algorithm improves performance.</a:t>
            </a:r>
            <a:endParaRPr lang="en-US" altLang="ko-KR" sz="2000"/>
          </a:p>
        </p:txBody>
      </p:sp>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a:xfrm>
            <a:off x="285918" y="207451"/>
            <a:ext cx="9911275" cy="831299"/>
          </a:xfrm>
        </p:spPr>
        <p:txBody>
          <a:bodyPr>
            <a:normAutofit/>
          </a:bodyPr>
          <a:lstStyle/>
          <a:p>
            <a:r>
              <a:rPr lang="en-US" altLang="ko-KR"/>
              <a:t>Design - FlashGNN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11</a:t>
            </a:fld>
            <a:endParaRPr kumimoji="1" lang="ko-KR" altLang="en-US" dirty="0"/>
          </a:p>
        </p:txBody>
      </p:sp>
      <p:grpSp>
        <p:nvGrpSpPr>
          <p:cNvPr id="4" name="그룹 3">
            <a:extLst>
              <a:ext uri="{FF2B5EF4-FFF2-40B4-BE49-F238E27FC236}">
                <a16:creationId xmlns:a16="http://schemas.microsoft.com/office/drawing/2014/main" id="{A346C77C-08B0-1CA7-397E-0DD3EA506C62}"/>
              </a:ext>
            </a:extLst>
          </p:cNvPr>
          <p:cNvGrpSpPr/>
          <p:nvPr/>
        </p:nvGrpSpPr>
        <p:grpSpPr>
          <a:xfrm>
            <a:off x="1153886" y="3807414"/>
            <a:ext cx="9884228" cy="2559783"/>
            <a:chOff x="1194708" y="3555267"/>
            <a:chExt cx="9802584" cy="2628900"/>
          </a:xfrm>
        </p:grpSpPr>
        <p:pic>
          <p:nvPicPr>
            <p:cNvPr id="7" name="그림 6">
              <a:extLst>
                <a:ext uri="{FF2B5EF4-FFF2-40B4-BE49-F238E27FC236}">
                  <a16:creationId xmlns:a16="http://schemas.microsoft.com/office/drawing/2014/main" id="{F4F438F1-7355-88CB-563F-727D56FF7E69}"/>
                </a:ext>
              </a:extLst>
            </p:cNvPr>
            <p:cNvPicPr>
              <a:picLocks noChangeAspect="1"/>
            </p:cNvPicPr>
            <p:nvPr/>
          </p:nvPicPr>
          <p:blipFill rotWithShape="1">
            <a:blip r:embed="rId2"/>
            <a:srcRect t="52475"/>
            <a:stretch/>
          </p:blipFill>
          <p:spPr>
            <a:xfrm>
              <a:off x="6536870" y="3555267"/>
              <a:ext cx="4460422" cy="2628900"/>
            </a:xfrm>
            <a:prstGeom prst="rect">
              <a:avLst/>
            </a:prstGeom>
          </p:spPr>
        </p:pic>
        <p:pic>
          <p:nvPicPr>
            <p:cNvPr id="8" name="그림 7">
              <a:extLst>
                <a:ext uri="{FF2B5EF4-FFF2-40B4-BE49-F238E27FC236}">
                  <a16:creationId xmlns:a16="http://schemas.microsoft.com/office/drawing/2014/main" id="{5F248089-6B31-7309-2E0E-BADD4837A974}"/>
                </a:ext>
              </a:extLst>
            </p:cNvPr>
            <p:cNvPicPr>
              <a:picLocks noChangeAspect="1"/>
            </p:cNvPicPr>
            <p:nvPr/>
          </p:nvPicPr>
          <p:blipFill rotWithShape="1">
            <a:blip r:embed="rId2"/>
            <a:srcRect b="53724"/>
            <a:stretch/>
          </p:blipFill>
          <p:spPr>
            <a:xfrm>
              <a:off x="1194708" y="3624384"/>
              <a:ext cx="4460422" cy="2559783"/>
            </a:xfrm>
            <a:prstGeom prst="rect">
              <a:avLst/>
            </a:prstGeom>
          </p:spPr>
        </p:pic>
      </p:grpSp>
      <p:pic>
        <p:nvPicPr>
          <p:cNvPr id="9" name="그림 8">
            <a:extLst>
              <a:ext uri="{FF2B5EF4-FFF2-40B4-BE49-F238E27FC236}">
                <a16:creationId xmlns:a16="http://schemas.microsoft.com/office/drawing/2014/main" id="{791A693D-AD94-D9C0-2377-E3DBE1CDFFA3}"/>
              </a:ext>
            </a:extLst>
          </p:cNvPr>
          <p:cNvPicPr>
            <a:picLocks noChangeAspect="1"/>
          </p:cNvPicPr>
          <p:nvPr/>
        </p:nvPicPr>
        <p:blipFill>
          <a:blip r:embed="rId3"/>
          <a:stretch>
            <a:fillRect/>
          </a:stretch>
        </p:blipFill>
        <p:spPr>
          <a:xfrm>
            <a:off x="7658100" y="802840"/>
            <a:ext cx="4133682" cy="2626160"/>
          </a:xfrm>
          <a:prstGeom prst="rect">
            <a:avLst/>
          </a:prstGeom>
        </p:spPr>
      </p:pic>
    </p:spTree>
    <p:extLst>
      <p:ext uri="{BB962C8B-B14F-4D97-AF65-F5344CB8AC3E}">
        <p14:creationId xmlns:p14="http://schemas.microsoft.com/office/powerpoint/2010/main" val="508948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12">
            <a:extLst>
              <a:ext uri="{FF2B5EF4-FFF2-40B4-BE49-F238E27FC236}">
                <a16:creationId xmlns:a16="http://schemas.microsoft.com/office/drawing/2014/main" id="{F587FD10-E7CC-01EA-FF0C-A7B8FE6F0CDE}"/>
              </a:ext>
            </a:extLst>
          </p:cNvPr>
          <p:cNvSpPr txBox="1">
            <a:spLocks/>
          </p:cNvSpPr>
          <p:nvPr/>
        </p:nvSpPr>
        <p:spPr>
          <a:xfrm>
            <a:off x="285918" y="1214029"/>
            <a:ext cx="5810082" cy="5186771"/>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ko-KR" sz="2200"/>
              <a:t>Node-wise Training</a:t>
            </a:r>
            <a:endParaRPr lang="en-US" altLang="ko-KR" sz="2000"/>
          </a:p>
          <a:p>
            <a:pPr lvl="1">
              <a:lnSpc>
                <a:spcPct val="160000"/>
              </a:lnSpc>
            </a:pPr>
            <a:r>
              <a:rPr lang="en-US" altLang="ko-KR" sz="1400"/>
              <a:t>Node-based training reduces memory usage by starting data processing on a node-by-node basis.</a:t>
            </a:r>
          </a:p>
          <a:p>
            <a:pPr lvl="1">
              <a:lnSpc>
                <a:spcPct val="160000"/>
              </a:lnSpc>
            </a:pPr>
            <a:endParaRPr lang="en-US" altLang="ko-KR" sz="1400"/>
          </a:p>
          <a:p>
            <a:pPr lvl="1">
              <a:lnSpc>
                <a:spcPct val="160000"/>
              </a:lnSpc>
            </a:pPr>
            <a:r>
              <a:rPr lang="en-US" altLang="ko-KR" sz="1400"/>
              <a:t>Compared to layer-based training, it reduces memory footprint and enables performance optimization.</a:t>
            </a:r>
          </a:p>
          <a:p>
            <a:pPr lvl="1">
              <a:lnSpc>
                <a:spcPct val="160000"/>
              </a:lnSpc>
            </a:pPr>
            <a:endParaRPr lang="en-US" altLang="ko-KR" sz="1400"/>
          </a:p>
          <a:p>
            <a:pPr lvl="1">
              <a:lnSpc>
                <a:spcPct val="160000"/>
              </a:lnSpc>
            </a:pPr>
            <a:r>
              <a:rPr lang="en-US" altLang="ko-KR" sz="1400"/>
              <a:t>Tracks data dependencies so that the required data is processed immediately when it is ready.</a:t>
            </a:r>
          </a:p>
        </p:txBody>
      </p:sp>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a:xfrm>
            <a:off x="285918" y="207451"/>
            <a:ext cx="9911275" cy="831299"/>
          </a:xfrm>
        </p:spPr>
        <p:txBody>
          <a:bodyPr>
            <a:normAutofit/>
          </a:bodyPr>
          <a:lstStyle/>
          <a:p>
            <a:r>
              <a:rPr lang="en-US" altLang="ko-KR"/>
              <a:t>Design - FlashGNN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12</a:t>
            </a:fld>
            <a:endParaRPr kumimoji="1" lang="ko-KR" altLang="en-US" dirty="0"/>
          </a:p>
        </p:txBody>
      </p:sp>
      <p:pic>
        <p:nvPicPr>
          <p:cNvPr id="11" name="그림 10">
            <a:extLst>
              <a:ext uri="{FF2B5EF4-FFF2-40B4-BE49-F238E27FC236}">
                <a16:creationId xmlns:a16="http://schemas.microsoft.com/office/drawing/2014/main" id="{C83D67D8-1E41-7ED5-25FF-56C14BE8679B}"/>
              </a:ext>
            </a:extLst>
          </p:cNvPr>
          <p:cNvPicPr>
            <a:picLocks noChangeAspect="1"/>
          </p:cNvPicPr>
          <p:nvPr/>
        </p:nvPicPr>
        <p:blipFill>
          <a:blip r:embed="rId2"/>
          <a:stretch>
            <a:fillRect/>
          </a:stretch>
        </p:blipFill>
        <p:spPr>
          <a:xfrm>
            <a:off x="6710007" y="1478030"/>
            <a:ext cx="5196075" cy="4658768"/>
          </a:xfrm>
          <a:prstGeom prst="rect">
            <a:avLst/>
          </a:prstGeom>
        </p:spPr>
      </p:pic>
    </p:spTree>
    <p:extLst>
      <p:ext uri="{BB962C8B-B14F-4D97-AF65-F5344CB8AC3E}">
        <p14:creationId xmlns:p14="http://schemas.microsoft.com/office/powerpoint/2010/main" val="2107638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12">
            <a:extLst>
              <a:ext uri="{FF2B5EF4-FFF2-40B4-BE49-F238E27FC236}">
                <a16:creationId xmlns:a16="http://schemas.microsoft.com/office/drawing/2014/main" id="{F587FD10-E7CC-01EA-FF0C-A7B8FE6F0CDE}"/>
              </a:ext>
            </a:extLst>
          </p:cNvPr>
          <p:cNvSpPr txBox="1">
            <a:spLocks/>
          </p:cNvSpPr>
          <p:nvPr/>
        </p:nvSpPr>
        <p:spPr>
          <a:xfrm>
            <a:off x="285918" y="1214029"/>
            <a:ext cx="5810082" cy="5186771"/>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ko-KR" sz="2200"/>
              <a:t>Data-driven subgraph generation</a:t>
            </a:r>
          </a:p>
          <a:p>
            <a:pPr lvl="1">
              <a:lnSpc>
                <a:spcPct val="160000"/>
              </a:lnSpc>
            </a:pPr>
            <a:r>
              <a:rPr lang="en-US" altLang="ko-KR" sz="1400"/>
              <a:t>Proactive subgraph generation pre-generates subgraphs to be used in future training batches.</a:t>
            </a:r>
          </a:p>
          <a:p>
            <a:pPr lvl="1">
              <a:lnSpc>
                <a:spcPct val="160000"/>
              </a:lnSpc>
            </a:pPr>
            <a:endParaRPr lang="en-US" altLang="ko-KR" sz="1400"/>
          </a:p>
          <a:p>
            <a:pPr lvl="1">
              <a:lnSpc>
                <a:spcPct val="160000"/>
              </a:lnSpc>
            </a:pPr>
            <a:r>
              <a:rPr lang="en-US" altLang="ko-KR" sz="1400"/>
              <a:t>This minimizes subgraph generation time and I/O bottlenecks.</a:t>
            </a:r>
          </a:p>
          <a:p>
            <a:pPr lvl="1">
              <a:lnSpc>
                <a:spcPct val="160000"/>
              </a:lnSpc>
            </a:pPr>
            <a:endParaRPr lang="en-US" altLang="ko-KR" sz="1400"/>
          </a:p>
          <a:p>
            <a:pPr lvl="1">
              <a:lnSpc>
                <a:spcPct val="160000"/>
              </a:lnSpc>
            </a:pPr>
            <a:r>
              <a:rPr lang="en-US" altLang="ko-KR" sz="1400"/>
              <a:t>A case study of performance improvement compared to the existing on-demand method is presented.</a:t>
            </a:r>
            <a:endParaRPr lang="en-US" altLang="ko-KR" sz="2000"/>
          </a:p>
        </p:txBody>
      </p:sp>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a:xfrm>
            <a:off x="285918" y="207451"/>
            <a:ext cx="9911275" cy="831299"/>
          </a:xfrm>
        </p:spPr>
        <p:txBody>
          <a:bodyPr>
            <a:normAutofit/>
          </a:bodyPr>
          <a:lstStyle/>
          <a:p>
            <a:r>
              <a:rPr lang="en-US" altLang="ko-KR"/>
              <a:t>Design - FlashGNN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13</a:t>
            </a:fld>
            <a:endParaRPr kumimoji="1" lang="ko-KR" altLang="en-US" dirty="0"/>
          </a:p>
        </p:txBody>
      </p:sp>
      <p:grpSp>
        <p:nvGrpSpPr>
          <p:cNvPr id="9" name="그룹 8">
            <a:extLst>
              <a:ext uri="{FF2B5EF4-FFF2-40B4-BE49-F238E27FC236}">
                <a16:creationId xmlns:a16="http://schemas.microsoft.com/office/drawing/2014/main" id="{3C1DAD55-7151-919C-E75D-6656100BB9F2}"/>
              </a:ext>
            </a:extLst>
          </p:cNvPr>
          <p:cNvGrpSpPr/>
          <p:nvPr/>
        </p:nvGrpSpPr>
        <p:grpSpPr>
          <a:xfrm>
            <a:off x="6581682" y="1238845"/>
            <a:ext cx="5324400" cy="5213719"/>
            <a:chOff x="6581682" y="1238845"/>
            <a:chExt cx="5324400" cy="5213719"/>
          </a:xfrm>
        </p:grpSpPr>
        <p:pic>
          <p:nvPicPr>
            <p:cNvPr id="5" name="그림 4">
              <a:extLst>
                <a:ext uri="{FF2B5EF4-FFF2-40B4-BE49-F238E27FC236}">
                  <a16:creationId xmlns:a16="http://schemas.microsoft.com/office/drawing/2014/main" id="{B089378D-0C88-9348-2658-63868E382DF1}"/>
                </a:ext>
              </a:extLst>
            </p:cNvPr>
            <p:cNvPicPr>
              <a:picLocks noChangeAspect="1"/>
            </p:cNvPicPr>
            <p:nvPr/>
          </p:nvPicPr>
          <p:blipFill>
            <a:blip r:embed="rId2"/>
            <a:stretch>
              <a:fillRect/>
            </a:stretch>
          </p:blipFill>
          <p:spPr>
            <a:xfrm>
              <a:off x="6583572" y="1238845"/>
              <a:ext cx="5322510" cy="2955877"/>
            </a:xfrm>
            <a:prstGeom prst="rect">
              <a:avLst/>
            </a:prstGeom>
          </p:spPr>
        </p:pic>
        <p:pic>
          <p:nvPicPr>
            <p:cNvPr id="8" name="그림 7">
              <a:extLst>
                <a:ext uri="{FF2B5EF4-FFF2-40B4-BE49-F238E27FC236}">
                  <a16:creationId xmlns:a16="http://schemas.microsoft.com/office/drawing/2014/main" id="{3F3F95A6-0A32-59B5-1B1D-6FF93A605B7F}"/>
                </a:ext>
              </a:extLst>
            </p:cNvPr>
            <p:cNvPicPr>
              <a:picLocks noChangeAspect="1"/>
            </p:cNvPicPr>
            <p:nvPr/>
          </p:nvPicPr>
          <p:blipFill>
            <a:blip r:embed="rId3"/>
            <a:stretch>
              <a:fillRect/>
            </a:stretch>
          </p:blipFill>
          <p:spPr>
            <a:xfrm>
              <a:off x="6581682" y="4246486"/>
              <a:ext cx="5324400" cy="2206078"/>
            </a:xfrm>
            <a:prstGeom prst="rect">
              <a:avLst/>
            </a:prstGeom>
          </p:spPr>
        </p:pic>
      </p:grpSp>
    </p:spTree>
    <p:extLst>
      <p:ext uri="{BB962C8B-B14F-4D97-AF65-F5344CB8AC3E}">
        <p14:creationId xmlns:p14="http://schemas.microsoft.com/office/powerpoint/2010/main" val="2773989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p:txBody>
          <a:bodyPr/>
          <a:lstStyle/>
          <a:p>
            <a:r>
              <a:rPr lang="en-US" altLang="ko-KR"/>
              <a:t>Evaluation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14</a:t>
            </a:fld>
            <a:endParaRPr kumimoji="1" lang="ko-KR" altLang="en-US" dirty="0"/>
          </a:p>
        </p:txBody>
      </p:sp>
      <p:sp>
        <p:nvSpPr>
          <p:cNvPr id="18" name="내용 개체 틀 12">
            <a:extLst>
              <a:ext uri="{FF2B5EF4-FFF2-40B4-BE49-F238E27FC236}">
                <a16:creationId xmlns:a16="http://schemas.microsoft.com/office/drawing/2014/main" id="{EA8EB6D4-EFE5-EA66-D349-64D4979BCD20}"/>
              </a:ext>
            </a:extLst>
          </p:cNvPr>
          <p:cNvSpPr txBox="1">
            <a:spLocks/>
          </p:cNvSpPr>
          <p:nvPr/>
        </p:nvSpPr>
        <p:spPr>
          <a:xfrm>
            <a:off x="285918" y="1038751"/>
            <a:ext cx="6000582" cy="5362050"/>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ko-KR" sz="2400"/>
              <a:t>Evaluation</a:t>
            </a:r>
            <a:r>
              <a:rPr lang="ko-KR" altLang="en-US" sz="2400"/>
              <a:t> </a:t>
            </a:r>
            <a:r>
              <a:rPr lang="en-US" altLang="ko-KR" sz="2400"/>
              <a:t>Setup</a:t>
            </a:r>
          </a:p>
          <a:p>
            <a:pPr lvl="1">
              <a:lnSpc>
                <a:spcPct val="160000"/>
              </a:lnSpc>
            </a:pPr>
            <a:r>
              <a:rPr lang="en-US" altLang="ko-KR" sz="1400"/>
              <a:t>|N|: Node included in the dataset</a:t>
            </a:r>
          </a:p>
          <a:p>
            <a:pPr lvl="1">
              <a:lnSpc>
                <a:spcPct val="160000"/>
              </a:lnSpc>
            </a:pPr>
            <a:r>
              <a:rPr lang="en-US" altLang="ko-KR" sz="1400"/>
              <a:t>|E|: Edge included in the dataset</a:t>
            </a:r>
          </a:p>
          <a:p>
            <a:pPr lvl="1">
              <a:lnSpc>
                <a:spcPct val="160000"/>
              </a:lnSpc>
            </a:pPr>
            <a:r>
              <a:rPr lang="en-US" altLang="ko-KR" sz="1400"/>
              <a:t>CSC Size: Size stored in the CSC format of the graph</a:t>
            </a:r>
            <a:br>
              <a:rPr lang="en-US" altLang="ko-KR" sz="1400"/>
            </a:br>
            <a:r>
              <a:rPr lang="en-US" altLang="ko-KR" sz="1400"/>
              <a:t>(Compressed Sparse Column)</a:t>
            </a:r>
          </a:p>
          <a:p>
            <a:pPr lvl="1">
              <a:lnSpc>
                <a:spcPct val="160000"/>
              </a:lnSpc>
            </a:pPr>
            <a:r>
              <a:rPr lang="en-US" altLang="ko-KR" sz="1400"/>
              <a:t>Feature Size: Total size of node features included in each dataset</a:t>
            </a:r>
          </a:p>
        </p:txBody>
      </p:sp>
      <p:pic>
        <p:nvPicPr>
          <p:cNvPr id="8" name="그림 7">
            <a:extLst>
              <a:ext uri="{FF2B5EF4-FFF2-40B4-BE49-F238E27FC236}">
                <a16:creationId xmlns:a16="http://schemas.microsoft.com/office/drawing/2014/main" id="{48F98174-5903-A152-F064-69BEE49CED8F}"/>
              </a:ext>
            </a:extLst>
          </p:cNvPr>
          <p:cNvPicPr>
            <a:picLocks noChangeAspect="1"/>
          </p:cNvPicPr>
          <p:nvPr/>
        </p:nvPicPr>
        <p:blipFill>
          <a:blip r:embed="rId2"/>
          <a:stretch>
            <a:fillRect/>
          </a:stretch>
        </p:blipFill>
        <p:spPr>
          <a:xfrm>
            <a:off x="6514326" y="2979963"/>
            <a:ext cx="5352457" cy="3347357"/>
          </a:xfrm>
          <a:prstGeom prst="rect">
            <a:avLst/>
          </a:prstGeom>
        </p:spPr>
      </p:pic>
      <p:pic>
        <p:nvPicPr>
          <p:cNvPr id="22" name="그림 21">
            <a:extLst>
              <a:ext uri="{FF2B5EF4-FFF2-40B4-BE49-F238E27FC236}">
                <a16:creationId xmlns:a16="http://schemas.microsoft.com/office/drawing/2014/main" id="{647745CD-83F2-0FC8-3849-5040A3D86491}"/>
              </a:ext>
            </a:extLst>
          </p:cNvPr>
          <p:cNvPicPr>
            <a:picLocks noChangeAspect="1"/>
          </p:cNvPicPr>
          <p:nvPr/>
        </p:nvPicPr>
        <p:blipFill>
          <a:blip r:embed="rId3"/>
          <a:stretch>
            <a:fillRect/>
          </a:stretch>
        </p:blipFill>
        <p:spPr>
          <a:xfrm>
            <a:off x="6486652" y="530680"/>
            <a:ext cx="5407807" cy="2127046"/>
          </a:xfrm>
          <a:prstGeom prst="rect">
            <a:avLst/>
          </a:prstGeom>
        </p:spPr>
      </p:pic>
      <p:pic>
        <p:nvPicPr>
          <p:cNvPr id="24" name="그림 23">
            <a:extLst>
              <a:ext uri="{FF2B5EF4-FFF2-40B4-BE49-F238E27FC236}">
                <a16:creationId xmlns:a16="http://schemas.microsoft.com/office/drawing/2014/main" id="{0350E152-1664-44FA-0031-F910A3229E38}"/>
              </a:ext>
            </a:extLst>
          </p:cNvPr>
          <p:cNvPicPr>
            <a:picLocks noChangeAspect="1"/>
          </p:cNvPicPr>
          <p:nvPr/>
        </p:nvPicPr>
        <p:blipFill>
          <a:blip r:embed="rId4"/>
          <a:stretch>
            <a:fillRect/>
          </a:stretch>
        </p:blipFill>
        <p:spPr>
          <a:xfrm>
            <a:off x="743543" y="4057255"/>
            <a:ext cx="5352457" cy="2270065"/>
          </a:xfrm>
          <a:prstGeom prst="rect">
            <a:avLst/>
          </a:prstGeom>
        </p:spPr>
      </p:pic>
    </p:spTree>
    <p:extLst>
      <p:ext uri="{BB962C8B-B14F-4D97-AF65-F5344CB8AC3E}">
        <p14:creationId xmlns:p14="http://schemas.microsoft.com/office/powerpoint/2010/main" val="2274706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p:txBody>
          <a:bodyPr/>
          <a:lstStyle/>
          <a:p>
            <a:r>
              <a:rPr lang="en-US" altLang="ko-KR"/>
              <a:t>Evaluation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15</a:t>
            </a:fld>
            <a:endParaRPr kumimoji="1" lang="ko-KR" altLang="en-US" dirty="0"/>
          </a:p>
        </p:txBody>
      </p:sp>
      <p:sp>
        <p:nvSpPr>
          <p:cNvPr id="18" name="내용 개체 틀 12">
            <a:extLst>
              <a:ext uri="{FF2B5EF4-FFF2-40B4-BE49-F238E27FC236}">
                <a16:creationId xmlns:a16="http://schemas.microsoft.com/office/drawing/2014/main" id="{EA8EB6D4-EFE5-EA66-D349-64D4979BCD20}"/>
              </a:ext>
            </a:extLst>
          </p:cNvPr>
          <p:cNvSpPr txBox="1">
            <a:spLocks/>
          </p:cNvSpPr>
          <p:nvPr/>
        </p:nvSpPr>
        <p:spPr>
          <a:xfrm>
            <a:off x="285918" y="1038751"/>
            <a:ext cx="11784162" cy="5362050"/>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ko-KR" sz="2400"/>
              <a:t>Performance (Compare with Ginex)</a:t>
            </a:r>
          </a:p>
          <a:p>
            <a:pPr lvl="1">
              <a:lnSpc>
                <a:spcPct val="160000"/>
              </a:lnSpc>
            </a:pPr>
            <a:r>
              <a:rPr lang="en-US" altLang="ko-KR" sz="1200"/>
              <a:t>Comparison with FlashGNN for Ginex using PCIe 3.0 SSDs and 8GB, 16GB, and 32GB DRAMs and for PCIe 4.0 SSD RAID0 configurations</a:t>
            </a:r>
          </a:p>
          <a:p>
            <a:pPr lvl="1">
              <a:lnSpc>
                <a:spcPct val="160000"/>
              </a:lnSpc>
            </a:pPr>
            <a:r>
              <a:rPr lang="en-US" altLang="ko-KR" sz="1200"/>
              <a:t>FlashGNN shows speedup on all datasets compared to Ginex. In particular, FlashGNN achieves an average speedup of 7.88x when using PCIe 3.0 SSDs and 8GB DRAMs. Furthermore, FlashGNN still maintains a speedup of more than 5x when using larger memory and SSD RAID0 configurations</a:t>
            </a:r>
          </a:p>
          <a:p>
            <a:pPr lvl="1">
              <a:lnSpc>
                <a:spcPct val="160000"/>
              </a:lnSpc>
            </a:pPr>
            <a:r>
              <a:rPr lang="en-US" altLang="ko-KR" sz="1200"/>
              <a:t>FlashGNN’s speedup varies across datasets</a:t>
            </a:r>
          </a:p>
          <a:p>
            <a:pPr lvl="2">
              <a:lnSpc>
                <a:spcPct val="160000"/>
              </a:lnSpc>
            </a:pPr>
            <a:r>
              <a:rPr lang="en-US" altLang="ko-KR" sz="1000"/>
              <a:t>It shows much larger performance gains on Products and Friendster datasets</a:t>
            </a:r>
          </a:p>
          <a:p>
            <a:pPr lvl="2">
              <a:lnSpc>
                <a:spcPct val="160000"/>
              </a:lnSpc>
            </a:pPr>
            <a:r>
              <a:rPr lang="en-US" altLang="ko-KR" sz="1000"/>
              <a:t>This is because the node graphs of Papers100M and Twitter datasets have a power law, which allows Ginex to reduce SSD accesses through caching strategies</a:t>
            </a:r>
            <a:endParaRPr lang="en-US" altLang="ko-KR" sz="1800"/>
          </a:p>
        </p:txBody>
      </p:sp>
      <p:pic>
        <p:nvPicPr>
          <p:cNvPr id="5" name="그림 4">
            <a:extLst>
              <a:ext uri="{FF2B5EF4-FFF2-40B4-BE49-F238E27FC236}">
                <a16:creationId xmlns:a16="http://schemas.microsoft.com/office/drawing/2014/main" id="{21A3A405-E0C1-C0C8-C1BB-0177C330E68D}"/>
              </a:ext>
            </a:extLst>
          </p:cNvPr>
          <p:cNvPicPr>
            <a:picLocks noChangeAspect="1"/>
          </p:cNvPicPr>
          <p:nvPr/>
        </p:nvPicPr>
        <p:blipFill>
          <a:blip r:embed="rId2"/>
          <a:stretch>
            <a:fillRect/>
          </a:stretch>
        </p:blipFill>
        <p:spPr>
          <a:xfrm>
            <a:off x="1970994" y="3845924"/>
            <a:ext cx="8250011" cy="2554877"/>
          </a:xfrm>
          <a:prstGeom prst="rect">
            <a:avLst/>
          </a:prstGeom>
        </p:spPr>
      </p:pic>
    </p:spTree>
    <p:extLst>
      <p:ext uri="{BB962C8B-B14F-4D97-AF65-F5344CB8AC3E}">
        <p14:creationId xmlns:p14="http://schemas.microsoft.com/office/powerpoint/2010/main" val="3929737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p:txBody>
          <a:bodyPr/>
          <a:lstStyle/>
          <a:p>
            <a:r>
              <a:rPr lang="en-US" altLang="ko-KR"/>
              <a:t>Evaluation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16</a:t>
            </a:fld>
            <a:endParaRPr kumimoji="1" lang="ko-KR" altLang="en-US" dirty="0"/>
          </a:p>
        </p:txBody>
      </p:sp>
      <p:sp>
        <p:nvSpPr>
          <p:cNvPr id="18" name="내용 개체 틀 12">
            <a:extLst>
              <a:ext uri="{FF2B5EF4-FFF2-40B4-BE49-F238E27FC236}">
                <a16:creationId xmlns:a16="http://schemas.microsoft.com/office/drawing/2014/main" id="{EA8EB6D4-EFE5-EA66-D349-64D4979BCD20}"/>
              </a:ext>
            </a:extLst>
          </p:cNvPr>
          <p:cNvSpPr txBox="1">
            <a:spLocks/>
          </p:cNvSpPr>
          <p:nvPr/>
        </p:nvSpPr>
        <p:spPr>
          <a:xfrm>
            <a:off x="285918" y="1038751"/>
            <a:ext cx="11784162" cy="5362050"/>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ko-KR" sz="2400"/>
              <a:t>Power &amp; Area Overheads</a:t>
            </a:r>
          </a:p>
          <a:p>
            <a:pPr lvl="1">
              <a:lnSpc>
                <a:spcPct val="160000"/>
              </a:lnSpc>
            </a:pPr>
            <a:r>
              <a:rPr lang="en-US" altLang="ko-KR" sz="1200"/>
              <a:t>FlashGNN are 17.32 Watts, 23.03 Watts, 28.37 Watts, and 41.13 Watts for Products, Papers100M, Twitter, and Friendster, respectively</a:t>
            </a:r>
          </a:p>
          <a:p>
            <a:pPr lvl="1">
              <a:lnSpc>
                <a:spcPct val="160000"/>
              </a:lnSpc>
            </a:pPr>
            <a:r>
              <a:rPr lang="en-US" altLang="ko-KR" sz="1200"/>
              <a:t>Achieves energy savings of </a:t>
            </a:r>
            <a:r>
              <a:rPr lang="en-US" altLang="ko-KR" sz="1200">
                <a:solidFill>
                  <a:srgbClr val="FF0000"/>
                </a:solidFill>
              </a:rPr>
              <a:t>192.66×, 60.35×, 64.25×, and 57.14× (average of 93.60×) </a:t>
            </a:r>
            <a:r>
              <a:rPr lang="en-US" altLang="ko-KR" sz="1200"/>
              <a:t>on Products, Papers100M, Twitter, and Friendster, respectively</a:t>
            </a:r>
            <a:endParaRPr lang="en-US" altLang="ko-KR" sz="1200">
              <a:solidFill>
                <a:srgbClr val="FF0000"/>
              </a:solidFill>
            </a:endParaRPr>
          </a:p>
          <a:p>
            <a:pPr lvl="1">
              <a:lnSpc>
                <a:spcPct val="160000"/>
              </a:lnSpc>
            </a:pPr>
            <a:r>
              <a:rPr lang="en-US" altLang="ko-KR" sz="1200"/>
              <a:t>Power consumption is mainly for flash and DRAM access</a:t>
            </a:r>
          </a:p>
          <a:p>
            <a:pPr lvl="1">
              <a:lnSpc>
                <a:spcPct val="160000"/>
              </a:lnSpc>
            </a:pPr>
            <a:r>
              <a:rPr lang="en-US" altLang="ko-KR" sz="1200"/>
              <a:t>SIMD cores and eDRAM consume negligible power</a:t>
            </a:r>
          </a:p>
        </p:txBody>
      </p:sp>
      <p:grpSp>
        <p:nvGrpSpPr>
          <p:cNvPr id="8" name="그룹 7">
            <a:extLst>
              <a:ext uri="{FF2B5EF4-FFF2-40B4-BE49-F238E27FC236}">
                <a16:creationId xmlns:a16="http://schemas.microsoft.com/office/drawing/2014/main" id="{1D19EED1-3B19-D2F0-5366-308E685A5C30}"/>
              </a:ext>
            </a:extLst>
          </p:cNvPr>
          <p:cNvGrpSpPr/>
          <p:nvPr/>
        </p:nvGrpSpPr>
        <p:grpSpPr>
          <a:xfrm>
            <a:off x="2287403" y="3624943"/>
            <a:ext cx="7617193" cy="2775858"/>
            <a:chOff x="1788064" y="2082786"/>
            <a:chExt cx="9124686" cy="3788227"/>
          </a:xfrm>
        </p:grpSpPr>
        <p:pic>
          <p:nvPicPr>
            <p:cNvPr id="5" name="그림 4">
              <a:extLst>
                <a:ext uri="{FF2B5EF4-FFF2-40B4-BE49-F238E27FC236}">
                  <a16:creationId xmlns:a16="http://schemas.microsoft.com/office/drawing/2014/main" id="{0E7EE314-6622-37BB-CB5D-441E193334B5}"/>
                </a:ext>
              </a:extLst>
            </p:cNvPr>
            <p:cNvPicPr>
              <a:picLocks noChangeAspect="1"/>
            </p:cNvPicPr>
            <p:nvPr/>
          </p:nvPicPr>
          <p:blipFill>
            <a:blip r:embed="rId2"/>
            <a:stretch>
              <a:fillRect/>
            </a:stretch>
          </p:blipFill>
          <p:spPr>
            <a:xfrm>
              <a:off x="1788064" y="2123606"/>
              <a:ext cx="4550058" cy="3747407"/>
            </a:xfrm>
            <a:prstGeom prst="rect">
              <a:avLst/>
            </a:prstGeom>
          </p:spPr>
        </p:pic>
        <p:pic>
          <p:nvPicPr>
            <p:cNvPr id="7" name="그림 6">
              <a:extLst>
                <a:ext uri="{FF2B5EF4-FFF2-40B4-BE49-F238E27FC236}">
                  <a16:creationId xmlns:a16="http://schemas.microsoft.com/office/drawing/2014/main" id="{A69959A8-5722-5259-9CDE-7A5FD04B8995}"/>
                </a:ext>
              </a:extLst>
            </p:cNvPr>
            <p:cNvPicPr>
              <a:picLocks noChangeAspect="1"/>
            </p:cNvPicPr>
            <p:nvPr/>
          </p:nvPicPr>
          <p:blipFill>
            <a:blip r:embed="rId3"/>
            <a:stretch>
              <a:fillRect/>
            </a:stretch>
          </p:blipFill>
          <p:spPr>
            <a:xfrm>
              <a:off x="6338122" y="2082786"/>
              <a:ext cx="4574628" cy="3747408"/>
            </a:xfrm>
            <a:prstGeom prst="rect">
              <a:avLst/>
            </a:prstGeom>
          </p:spPr>
        </p:pic>
      </p:grpSp>
    </p:spTree>
    <p:extLst>
      <p:ext uri="{BB962C8B-B14F-4D97-AF65-F5344CB8AC3E}">
        <p14:creationId xmlns:p14="http://schemas.microsoft.com/office/powerpoint/2010/main" val="3454639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p:txBody>
          <a:bodyPr/>
          <a:lstStyle/>
          <a:p>
            <a:r>
              <a:rPr lang="en-US" altLang="ko-KR"/>
              <a:t>Evaluation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17</a:t>
            </a:fld>
            <a:endParaRPr kumimoji="1" lang="ko-KR" altLang="en-US" dirty="0"/>
          </a:p>
        </p:txBody>
      </p:sp>
      <p:sp>
        <p:nvSpPr>
          <p:cNvPr id="18" name="내용 개체 틀 12">
            <a:extLst>
              <a:ext uri="{FF2B5EF4-FFF2-40B4-BE49-F238E27FC236}">
                <a16:creationId xmlns:a16="http://schemas.microsoft.com/office/drawing/2014/main" id="{EA8EB6D4-EFE5-EA66-D349-64D4979BCD20}"/>
              </a:ext>
            </a:extLst>
          </p:cNvPr>
          <p:cNvSpPr txBox="1">
            <a:spLocks/>
          </p:cNvSpPr>
          <p:nvPr/>
        </p:nvSpPr>
        <p:spPr>
          <a:xfrm>
            <a:off x="285918" y="1038751"/>
            <a:ext cx="11784162" cy="5362050"/>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ko-KR" sz="2400"/>
              <a:t>Compare with State-of-the-art (In-Storage Accelerator: SmartSAGE+)</a:t>
            </a:r>
          </a:p>
          <a:p>
            <a:pPr lvl="1">
              <a:lnSpc>
                <a:spcPct val="160000"/>
              </a:lnSpc>
            </a:pPr>
            <a:r>
              <a:rPr lang="en-US" altLang="ko-KR" sz="1600"/>
              <a:t>C: Chunk request scheduling</a:t>
            </a:r>
          </a:p>
          <a:p>
            <a:pPr lvl="1">
              <a:lnSpc>
                <a:spcPct val="160000"/>
              </a:lnSpc>
            </a:pPr>
            <a:r>
              <a:rPr lang="en-US" altLang="ko-KR" sz="1600"/>
              <a:t>N: Node-wise training</a:t>
            </a:r>
          </a:p>
          <a:p>
            <a:pPr lvl="1">
              <a:lnSpc>
                <a:spcPct val="160000"/>
              </a:lnSpc>
            </a:pPr>
            <a:r>
              <a:rPr lang="en-US" altLang="ko-KR" sz="1600"/>
              <a:t>D: Data-driven subgraph generations</a:t>
            </a:r>
          </a:p>
          <a:p>
            <a:pPr lvl="1">
              <a:lnSpc>
                <a:spcPct val="160000"/>
              </a:lnSpc>
            </a:pPr>
            <a:r>
              <a:rPr lang="en-US" altLang="ko-KR" sz="1600"/>
              <a:t>SH: Data-sharing SmartSAGE</a:t>
            </a:r>
          </a:p>
          <a:p>
            <a:pPr lvl="1">
              <a:lnSpc>
                <a:spcPct val="160000"/>
              </a:lnSpc>
            </a:pPr>
            <a:r>
              <a:rPr lang="en-US" altLang="ko-KR" sz="1600"/>
              <a:t>NOSH: No data-sharing SmartSAGE (baseline)</a:t>
            </a:r>
            <a:r>
              <a:rPr lang="en-US" altLang="ko-KR" sz="1800"/>
              <a:t> </a:t>
            </a:r>
            <a:endParaRPr lang="en-US" altLang="ko-KR" sz="1400"/>
          </a:p>
        </p:txBody>
      </p:sp>
      <p:pic>
        <p:nvPicPr>
          <p:cNvPr id="5" name="그림 4">
            <a:extLst>
              <a:ext uri="{FF2B5EF4-FFF2-40B4-BE49-F238E27FC236}">
                <a16:creationId xmlns:a16="http://schemas.microsoft.com/office/drawing/2014/main" id="{09A3AC43-DD6C-C9F3-4581-B286B936B379}"/>
              </a:ext>
            </a:extLst>
          </p:cNvPr>
          <p:cNvPicPr>
            <a:picLocks noChangeAspect="1"/>
          </p:cNvPicPr>
          <p:nvPr/>
        </p:nvPicPr>
        <p:blipFill>
          <a:blip r:embed="rId2"/>
          <a:stretch>
            <a:fillRect/>
          </a:stretch>
        </p:blipFill>
        <p:spPr>
          <a:xfrm>
            <a:off x="5730298" y="2081893"/>
            <a:ext cx="6339782" cy="3935187"/>
          </a:xfrm>
          <a:prstGeom prst="rect">
            <a:avLst/>
          </a:prstGeom>
        </p:spPr>
      </p:pic>
    </p:spTree>
    <p:extLst>
      <p:ext uri="{BB962C8B-B14F-4D97-AF65-F5344CB8AC3E}">
        <p14:creationId xmlns:p14="http://schemas.microsoft.com/office/powerpoint/2010/main" val="1913992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p:txBody>
          <a:bodyPr/>
          <a:lstStyle/>
          <a:p>
            <a:r>
              <a:rPr lang="en-US" altLang="ko-KR"/>
              <a:t>Conclusion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18</a:t>
            </a:fld>
            <a:endParaRPr kumimoji="1" lang="ko-KR" altLang="en-US" dirty="0"/>
          </a:p>
        </p:txBody>
      </p:sp>
      <p:sp>
        <p:nvSpPr>
          <p:cNvPr id="6" name="내용 개체 틀 12">
            <a:extLst>
              <a:ext uri="{FF2B5EF4-FFF2-40B4-BE49-F238E27FC236}">
                <a16:creationId xmlns:a16="http://schemas.microsoft.com/office/drawing/2014/main" id="{DE9CCDE9-2518-0C39-EB38-300B671DC573}"/>
              </a:ext>
            </a:extLst>
          </p:cNvPr>
          <p:cNvSpPr txBox="1">
            <a:spLocks/>
          </p:cNvSpPr>
          <p:nvPr/>
        </p:nvSpPr>
        <p:spPr>
          <a:xfrm>
            <a:off x="285918" y="1038751"/>
            <a:ext cx="11784162" cy="5362050"/>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ko-KR" sz="2000"/>
              <a:t>Existing GNN training systems have not been able to achieve efficient performance due to the performance limitations of CPU/GPU-based systems and the slow data transfer speed of SSDs when processing large-scale graph datasets</a:t>
            </a:r>
          </a:p>
          <a:p>
            <a:pPr>
              <a:lnSpc>
                <a:spcPct val="160000"/>
              </a:lnSpc>
            </a:pPr>
            <a:endParaRPr lang="en-US" altLang="ko-KR" sz="2000"/>
          </a:p>
          <a:p>
            <a:pPr>
              <a:lnSpc>
                <a:spcPct val="160000"/>
              </a:lnSpc>
            </a:pPr>
            <a:r>
              <a:rPr lang="en-US" altLang="ko-KR" sz="2000"/>
              <a:t>FlashGNN solved the problem by optimizing SSD firmware to overcome PCIe bottlenecks and maximizing the I/O parallelism within SSDs</a:t>
            </a:r>
          </a:p>
          <a:p>
            <a:pPr>
              <a:lnSpc>
                <a:spcPct val="160000"/>
              </a:lnSpc>
            </a:pPr>
            <a:endParaRPr lang="en-US" altLang="ko-KR" sz="2000"/>
          </a:p>
          <a:p>
            <a:pPr>
              <a:lnSpc>
                <a:spcPct val="160000"/>
              </a:lnSpc>
            </a:pPr>
            <a:r>
              <a:rPr lang="en-US" altLang="ko-KR" sz="2000"/>
              <a:t>As a result of the experiment, FlashGNN achieved up to 23.17 times better performance than the latest SSD-based systems and SmartSAGE+, and also significantly improved energy efficiency</a:t>
            </a:r>
          </a:p>
        </p:txBody>
      </p:sp>
    </p:spTree>
    <p:extLst>
      <p:ext uri="{BB962C8B-B14F-4D97-AF65-F5344CB8AC3E}">
        <p14:creationId xmlns:p14="http://schemas.microsoft.com/office/powerpoint/2010/main" val="460892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p:txBody>
          <a:bodyPr/>
          <a:lstStyle/>
          <a:p>
            <a:r>
              <a:rPr lang="en-US" altLang="ko-KR"/>
              <a:t>Limitation &amp; Future Work</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19</a:t>
            </a:fld>
            <a:endParaRPr kumimoji="1" lang="ko-KR" altLang="en-US" dirty="0"/>
          </a:p>
        </p:txBody>
      </p:sp>
      <p:sp>
        <p:nvSpPr>
          <p:cNvPr id="4" name="내용 개체 틀 12">
            <a:extLst>
              <a:ext uri="{FF2B5EF4-FFF2-40B4-BE49-F238E27FC236}">
                <a16:creationId xmlns:a16="http://schemas.microsoft.com/office/drawing/2014/main" id="{5A82AAAC-ACCA-8A72-A46F-0D4488E90968}"/>
              </a:ext>
            </a:extLst>
          </p:cNvPr>
          <p:cNvSpPr txBox="1">
            <a:spLocks/>
          </p:cNvSpPr>
          <p:nvPr/>
        </p:nvSpPr>
        <p:spPr>
          <a:xfrm>
            <a:off x="285918" y="1038751"/>
            <a:ext cx="11784162" cy="5362050"/>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ko-KR" sz="2400"/>
              <a:t>Limitation</a:t>
            </a:r>
            <a:endParaRPr lang="en-US" altLang="ko-KR" sz="1800"/>
          </a:p>
        </p:txBody>
      </p:sp>
    </p:spTree>
    <p:extLst>
      <p:ext uri="{BB962C8B-B14F-4D97-AF65-F5344CB8AC3E}">
        <p14:creationId xmlns:p14="http://schemas.microsoft.com/office/powerpoint/2010/main" val="623850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641D306-AA88-53F7-7D7A-5DBDE8B48096}"/>
              </a:ext>
            </a:extLst>
          </p:cNvPr>
          <p:cNvSpPr>
            <a:spLocks noGrp="1"/>
          </p:cNvSpPr>
          <p:nvPr>
            <p:ph idx="1"/>
          </p:nvPr>
        </p:nvSpPr>
        <p:spPr/>
        <p:txBody>
          <a:bodyPr>
            <a:normAutofit/>
          </a:bodyPr>
          <a:lstStyle/>
          <a:p>
            <a:pPr>
              <a:lnSpc>
                <a:spcPct val="185000"/>
              </a:lnSpc>
            </a:pPr>
            <a:r>
              <a:rPr lang="en-US" altLang="ko-KR" sz="2000"/>
              <a:t>Background</a:t>
            </a:r>
          </a:p>
          <a:p>
            <a:pPr>
              <a:lnSpc>
                <a:spcPct val="185000"/>
              </a:lnSpc>
            </a:pPr>
            <a:r>
              <a:rPr lang="en-US" altLang="ko-KR" sz="2000"/>
              <a:t>Introduction</a:t>
            </a:r>
          </a:p>
          <a:p>
            <a:pPr>
              <a:lnSpc>
                <a:spcPct val="185000"/>
              </a:lnSpc>
            </a:pPr>
            <a:r>
              <a:rPr lang="en-US" altLang="ko-KR" sz="2000"/>
              <a:t>Motivation</a:t>
            </a:r>
            <a:endParaRPr lang="en-US" altLang="ko-KR" sz="1800"/>
          </a:p>
          <a:p>
            <a:pPr>
              <a:lnSpc>
                <a:spcPct val="185000"/>
              </a:lnSpc>
            </a:pPr>
            <a:r>
              <a:rPr lang="en-US" altLang="ko-KR" sz="2000"/>
              <a:t>Design</a:t>
            </a:r>
          </a:p>
          <a:p>
            <a:pPr lvl="1">
              <a:lnSpc>
                <a:spcPct val="185000"/>
              </a:lnSpc>
            </a:pPr>
            <a:r>
              <a:rPr lang="en-US" altLang="ko-KR" sz="1400"/>
              <a:t>Architecture</a:t>
            </a:r>
          </a:p>
          <a:p>
            <a:pPr lvl="1">
              <a:lnSpc>
                <a:spcPct val="185000"/>
              </a:lnSpc>
            </a:pPr>
            <a:r>
              <a:rPr lang="en-US" altLang="ko-KR" sz="1400"/>
              <a:t>Chunk Request Scheduling</a:t>
            </a:r>
          </a:p>
          <a:p>
            <a:pPr lvl="1">
              <a:lnSpc>
                <a:spcPct val="185000"/>
              </a:lnSpc>
            </a:pPr>
            <a:r>
              <a:rPr lang="en-US" altLang="ko-KR" sz="1400"/>
              <a:t>Node-wise Training</a:t>
            </a:r>
          </a:p>
          <a:p>
            <a:pPr lvl="1">
              <a:lnSpc>
                <a:spcPct val="185000"/>
              </a:lnSpc>
            </a:pPr>
            <a:r>
              <a:rPr lang="en-US" altLang="ko-KR" sz="1400"/>
              <a:t>Data-driven Subgraph Generation </a:t>
            </a:r>
            <a:endParaRPr lang="en-US" altLang="ko-KR" sz="1200"/>
          </a:p>
          <a:p>
            <a:pPr>
              <a:lnSpc>
                <a:spcPct val="185000"/>
              </a:lnSpc>
            </a:pPr>
            <a:r>
              <a:rPr lang="en-US" altLang="ko-KR" sz="2000"/>
              <a:t>Evaluation</a:t>
            </a:r>
          </a:p>
          <a:p>
            <a:pPr>
              <a:lnSpc>
                <a:spcPct val="185000"/>
              </a:lnSpc>
            </a:pPr>
            <a:r>
              <a:rPr lang="en-US" altLang="ko-KR" sz="2000"/>
              <a:t>Conclusion &amp; Limitation</a:t>
            </a:r>
          </a:p>
          <a:p>
            <a:pPr lvl="1"/>
            <a:endParaRPr lang="en-US" altLang="ko-KR"/>
          </a:p>
        </p:txBody>
      </p:sp>
    </p:spTree>
    <p:extLst>
      <p:ext uri="{BB962C8B-B14F-4D97-AF65-F5344CB8AC3E}">
        <p14:creationId xmlns:p14="http://schemas.microsoft.com/office/powerpoint/2010/main" val="1203409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p:txBody>
          <a:bodyPr/>
          <a:lstStyle/>
          <a:p>
            <a:r>
              <a:rPr lang="en-US" altLang="ko-KR"/>
              <a:t>Q&amp;A</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20</a:t>
            </a:fld>
            <a:endParaRPr kumimoji="1" lang="ko-KR" altLang="en-US" dirty="0"/>
          </a:p>
        </p:txBody>
      </p:sp>
      <p:pic>
        <p:nvPicPr>
          <p:cNvPr id="2050" name="Picture 2" descr="마감임박] 키보드 하나로 &quot;매달 4천만원&quot; 벌고 있는 노하우">
            <a:extLst>
              <a:ext uri="{FF2B5EF4-FFF2-40B4-BE49-F238E27FC236}">
                <a16:creationId xmlns:a16="http://schemas.microsoft.com/office/drawing/2014/main" id="{E95A71B1-AF04-8999-532B-873A145B4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3360" y="1722120"/>
            <a:ext cx="4145280" cy="4145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882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467D98-CC16-5077-E089-678C71BDDD53}"/>
              </a:ext>
            </a:extLst>
          </p:cNvPr>
          <p:cNvSpPr>
            <a:spLocks noGrp="1"/>
          </p:cNvSpPr>
          <p:nvPr>
            <p:ph type="ctrTitle"/>
          </p:nvPr>
        </p:nvSpPr>
        <p:spPr/>
        <p:txBody>
          <a:bodyPr/>
          <a:lstStyle/>
          <a:p>
            <a:r>
              <a:rPr lang="en-US" altLang="ko-KR" dirty="0"/>
              <a:t>Thank you</a:t>
            </a:r>
            <a:endParaRPr lang="ko-KR" altLang="en-US" dirty="0"/>
          </a:p>
        </p:txBody>
      </p:sp>
    </p:spTree>
    <p:extLst>
      <p:ext uri="{BB962C8B-B14F-4D97-AF65-F5344CB8AC3E}">
        <p14:creationId xmlns:p14="http://schemas.microsoft.com/office/powerpoint/2010/main" val="1392174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p:txBody>
          <a:bodyPr/>
          <a:lstStyle/>
          <a:p>
            <a:r>
              <a:rPr lang="en-US" altLang="ko-KR"/>
              <a:t>Paper Review</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22</a:t>
            </a:fld>
            <a:endParaRPr kumimoji="1" lang="ko-KR" altLang="en-US" dirty="0"/>
          </a:p>
        </p:txBody>
      </p:sp>
      <p:sp>
        <p:nvSpPr>
          <p:cNvPr id="6" name="내용 개체 틀 12">
            <a:extLst>
              <a:ext uri="{FF2B5EF4-FFF2-40B4-BE49-F238E27FC236}">
                <a16:creationId xmlns:a16="http://schemas.microsoft.com/office/drawing/2014/main" id="{DE9CCDE9-2518-0C39-EB38-300B671DC573}"/>
              </a:ext>
            </a:extLst>
          </p:cNvPr>
          <p:cNvSpPr txBox="1">
            <a:spLocks/>
          </p:cNvSpPr>
          <p:nvPr/>
        </p:nvSpPr>
        <p:spPr>
          <a:xfrm>
            <a:off x="285918" y="1038751"/>
            <a:ext cx="11168575" cy="5362050"/>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ko-KR" altLang="en-US" sz="1600"/>
              <a:t>논문에서 좋았던 부분</a:t>
            </a:r>
            <a:endParaRPr lang="en-US" altLang="ko-KR" sz="1600"/>
          </a:p>
        </p:txBody>
      </p:sp>
    </p:spTree>
    <p:extLst>
      <p:ext uri="{BB962C8B-B14F-4D97-AF65-F5344CB8AC3E}">
        <p14:creationId xmlns:p14="http://schemas.microsoft.com/office/powerpoint/2010/main" val="199595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a:xfrm>
            <a:off x="285918" y="207451"/>
            <a:ext cx="10760361" cy="831299"/>
          </a:xfrm>
        </p:spPr>
        <p:txBody>
          <a:bodyPr/>
          <a:lstStyle/>
          <a:p>
            <a:r>
              <a:rPr lang="en-US" altLang="ko-KR"/>
              <a:t>Introduction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23</a:t>
            </a:fld>
            <a:endParaRPr kumimoji="1" lang="ko-KR" altLang="en-US" dirty="0"/>
          </a:p>
        </p:txBody>
      </p:sp>
      <p:sp>
        <p:nvSpPr>
          <p:cNvPr id="23" name="내용 개체 틀 12">
            <a:extLst>
              <a:ext uri="{FF2B5EF4-FFF2-40B4-BE49-F238E27FC236}">
                <a16:creationId xmlns:a16="http://schemas.microsoft.com/office/drawing/2014/main" id="{CAB55CD5-8CF9-C147-BBAA-174EB8472377}"/>
              </a:ext>
            </a:extLst>
          </p:cNvPr>
          <p:cNvSpPr>
            <a:spLocks noGrp="1"/>
          </p:cNvSpPr>
          <p:nvPr>
            <p:ph idx="1"/>
          </p:nvPr>
        </p:nvSpPr>
        <p:spPr>
          <a:xfrm>
            <a:off x="285750" y="1102179"/>
            <a:ext cx="11564938" cy="5298621"/>
          </a:xfrm>
        </p:spPr>
        <p:txBody>
          <a:bodyPr>
            <a:normAutofit/>
          </a:bodyPr>
          <a:lstStyle/>
          <a:p>
            <a:pPr>
              <a:lnSpc>
                <a:spcPct val="150000"/>
              </a:lnSpc>
            </a:pPr>
            <a:r>
              <a:rPr lang="ko-KR" altLang="en-US" sz="2000"/>
              <a:t>최근 </a:t>
            </a:r>
            <a:r>
              <a:rPr lang="en-US" altLang="ko-KR" sz="2000"/>
              <a:t>Graph Neural Networks (GNNs)</a:t>
            </a:r>
            <a:r>
              <a:rPr lang="ko-KR" altLang="en-US" sz="2000"/>
              <a:t>는 다양한 응용 분야에서 강력한 도구로 부상하고 있음</a:t>
            </a:r>
            <a:r>
              <a:rPr lang="en-US" altLang="ko-KR" sz="2000"/>
              <a:t>.</a:t>
            </a:r>
          </a:p>
          <a:p>
            <a:pPr>
              <a:lnSpc>
                <a:spcPct val="150000"/>
              </a:lnSpc>
            </a:pPr>
            <a:r>
              <a:rPr lang="ko-KR" altLang="en-US" sz="2000"/>
              <a:t>그러나 대규모 데이터셋의 등장으로 인해 기존 </a:t>
            </a:r>
            <a:r>
              <a:rPr lang="en-US" altLang="ko-KR" sz="2000"/>
              <a:t>GNN </a:t>
            </a:r>
            <a:r>
              <a:rPr lang="ko-KR" altLang="en-US" sz="2000"/>
              <a:t>훈련 시스템은 성능 한계에 봉착함</a:t>
            </a:r>
            <a:r>
              <a:rPr lang="en-US" altLang="ko-KR" sz="2000"/>
              <a:t>.</a:t>
            </a:r>
          </a:p>
          <a:p>
            <a:pPr>
              <a:lnSpc>
                <a:spcPct val="150000"/>
              </a:lnSpc>
            </a:pPr>
            <a:r>
              <a:rPr lang="en-US" altLang="ko-KR" sz="2000"/>
              <a:t>GNN </a:t>
            </a:r>
            <a:r>
              <a:rPr lang="ko-KR" altLang="en-US" sz="2000"/>
              <a:t>훈련의 주요 과제는 대규모 데이터의 비효율적 접근과 성능 저하임</a:t>
            </a:r>
            <a:r>
              <a:rPr lang="en-US" altLang="ko-KR" sz="2000"/>
              <a:t>.</a:t>
            </a:r>
          </a:p>
          <a:p>
            <a:pPr>
              <a:lnSpc>
                <a:spcPct val="150000"/>
              </a:lnSpc>
            </a:pPr>
            <a:r>
              <a:rPr lang="ko-KR" altLang="en-US" sz="2000"/>
              <a:t>기존 </a:t>
            </a:r>
            <a:r>
              <a:rPr lang="en-US" altLang="ko-KR" sz="2000"/>
              <a:t>SSD </a:t>
            </a:r>
            <a:r>
              <a:rPr lang="ko-KR" altLang="en-US" sz="2000"/>
              <a:t>기반 시스템은 네트워크 병목 현상과 낮은 하드웨어 활용도로 어려움을 겪고 있음</a:t>
            </a:r>
            <a:r>
              <a:rPr lang="en-US" altLang="ko-KR" sz="2000"/>
              <a:t>.</a:t>
            </a:r>
          </a:p>
          <a:p>
            <a:pPr>
              <a:lnSpc>
                <a:spcPct val="150000"/>
              </a:lnSpc>
            </a:pPr>
            <a:r>
              <a:rPr lang="en-US" altLang="ko-KR" sz="2000"/>
              <a:t>FlashGNN</a:t>
            </a:r>
            <a:r>
              <a:rPr lang="ko-KR" altLang="en-US" sz="2000"/>
              <a:t>은 </a:t>
            </a:r>
            <a:r>
              <a:rPr lang="en-US" altLang="ko-KR" sz="2000"/>
              <a:t>PCIe </a:t>
            </a:r>
            <a:r>
              <a:rPr lang="ko-KR" altLang="en-US" sz="2000"/>
              <a:t>병목을 해결하고 </a:t>
            </a:r>
            <a:r>
              <a:rPr lang="en-US" altLang="ko-KR" sz="2000"/>
              <a:t>SSD</a:t>
            </a:r>
            <a:r>
              <a:rPr lang="ko-KR" altLang="en-US" sz="2000"/>
              <a:t>의 </a:t>
            </a:r>
            <a:r>
              <a:rPr lang="en-US" altLang="ko-KR" sz="2000"/>
              <a:t>I/O </a:t>
            </a:r>
            <a:r>
              <a:rPr lang="ko-KR" altLang="en-US" sz="2000"/>
              <a:t>병렬성을 최대화하여 이러한 문제를 극복</a:t>
            </a:r>
            <a:r>
              <a:rPr lang="en-US" altLang="ko-KR" sz="2000"/>
              <a:t>.</a:t>
            </a:r>
          </a:p>
        </p:txBody>
      </p:sp>
    </p:spTree>
    <p:extLst>
      <p:ext uri="{BB962C8B-B14F-4D97-AF65-F5344CB8AC3E}">
        <p14:creationId xmlns:p14="http://schemas.microsoft.com/office/powerpoint/2010/main" val="2846460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a:xfrm>
            <a:off x="285918" y="207451"/>
            <a:ext cx="10775328" cy="831299"/>
          </a:xfrm>
        </p:spPr>
        <p:txBody>
          <a:bodyPr>
            <a:normAutofit/>
          </a:bodyPr>
          <a:lstStyle/>
          <a:p>
            <a:r>
              <a:rPr lang="en-US" altLang="ko-KR"/>
              <a:t>Background</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24</a:t>
            </a:fld>
            <a:endParaRPr kumimoji="1" lang="ko-KR" altLang="en-US" dirty="0"/>
          </a:p>
        </p:txBody>
      </p:sp>
      <p:sp>
        <p:nvSpPr>
          <p:cNvPr id="12" name="내용 개체 틀 12">
            <a:extLst>
              <a:ext uri="{FF2B5EF4-FFF2-40B4-BE49-F238E27FC236}">
                <a16:creationId xmlns:a16="http://schemas.microsoft.com/office/drawing/2014/main" id="{36E3EDAC-7213-0D61-BF14-92CD5A08B8E0}"/>
              </a:ext>
            </a:extLst>
          </p:cNvPr>
          <p:cNvSpPr txBox="1">
            <a:spLocks/>
          </p:cNvSpPr>
          <p:nvPr/>
        </p:nvSpPr>
        <p:spPr>
          <a:xfrm>
            <a:off x="285918" y="1038751"/>
            <a:ext cx="11565423" cy="5362050"/>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altLang="ko-KR" sz="2000"/>
          </a:p>
        </p:txBody>
      </p:sp>
      <p:sp>
        <p:nvSpPr>
          <p:cNvPr id="4" name="내용 개체 틀 12">
            <a:extLst>
              <a:ext uri="{FF2B5EF4-FFF2-40B4-BE49-F238E27FC236}">
                <a16:creationId xmlns:a16="http://schemas.microsoft.com/office/drawing/2014/main" id="{C0CAC6BA-5CE3-259F-4572-8C10E9DC5033}"/>
              </a:ext>
            </a:extLst>
          </p:cNvPr>
          <p:cNvSpPr>
            <a:spLocks noGrp="1"/>
          </p:cNvSpPr>
          <p:nvPr>
            <p:ph idx="1"/>
          </p:nvPr>
        </p:nvSpPr>
        <p:spPr>
          <a:xfrm>
            <a:off x="285750" y="1102179"/>
            <a:ext cx="11564938" cy="5298621"/>
          </a:xfrm>
        </p:spPr>
        <p:txBody>
          <a:bodyPr>
            <a:normAutofit/>
          </a:bodyPr>
          <a:lstStyle/>
          <a:p>
            <a:pPr>
              <a:lnSpc>
                <a:spcPct val="150000"/>
              </a:lnSpc>
            </a:pPr>
            <a:r>
              <a:rPr lang="en-US" altLang="ko-KR" sz="2000"/>
              <a:t>Graph Neural Network</a:t>
            </a:r>
          </a:p>
          <a:p>
            <a:pPr>
              <a:lnSpc>
                <a:spcPct val="150000"/>
              </a:lnSpc>
            </a:pPr>
            <a:endParaRPr lang="en-US" altLang="ko-KR" sz="2000"/>
          </a:p>
          <a:p>
            <a:pPr>
              <a:lnSpc>
                <a:spcPct val="150000"/>
              </a:lnSpc>
            </a:pPr>
            <a:r>
              <a:rPr lang="en-US" altLang="ko-KR" sz="2000"/>
              <a:t>Supervised GNN Training</a:t>
            </a:r>
          </a:p>
        </p:txBody>
      </p:sp>
    </p:spTree>
    <p:extLst>
      <p:ext uri="{BB962C8B-B14F-4D97-AF65-F5344CB8AC3E}">
        <p14:creationId xmlns:p14="http://schemas.microsoft.com/office/powerpoint/2010/main" val="4180086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a:xfrm>
            <a:off x="285918" y="207451"/>
            <a:ext cx="10775328" cy="831299"/>
          </a:xfrm>
        </p:spPr>
        <p:txBody>
          <a:bodyPr>
            <a:normAutofit/>
          </a:bodyPr>
          <a:lstStyle/>
          <a:p>
            <a:r>
              <a:rPr lang="en-US" altLang="ko-KR"/>
              <a:t>Motivation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25</a:t>
            </a:fld>
            <a:endParaRPr kumimoji="1" lang="ko-KR" altLang="en-US" dirty="0"/>
          </a:p>
        </p:txBody>
      </p:sp>
      <p:sp>
        <p:nvSpPr>
          <p:cNvPr id="13" name="내용 개체 틀 12">
            <a:extLst>
              <a:ext uri="{FF2B5EF4-FFF2-40B4-BE49-F238E27FC236}">
                <a16:creationId xmlns:a16="http://schemas.microsoft.com/office/drawing/2014/main" id="{50D9625B-5D3A-5905-9643-8317A84BDF21}"/>
              </a:ext>
            </a:extLst>
          </p:cNvPr>
          <p:cNvSpPr>
            <a:spLocks noGrp="1"/>
          </p:cNvSpPr>
          <p:nvPr>
            <p:ph idx="1"/>
          </p:nvPr>
        </p:nvSpPr>
        <p:spPr>
          <a:xfrm>
            <a:off x="285918" y="1038751"/>
            <a:ext cx="11565423" cy="5362050"/>
          </a:xfrm>
        </p:spPr>
        <p:txBody>
          <a:bodyPr>
            <a:normAutofit/>
          </a:bodyPr>
          <a:lstStyle/>
          <a:p>
            <a:pPr>
              <a:lnSpc>
                <a:spcPct val="150000"/>
              </a:lnSpc>
            </a:pPr>
            <a:r>
              <a:rPr lang="ko-KR" altLang="en-US" sz="2000"/>
              <a:t>기존 </a:t>
            </a:r>
            <a:r>
              <a:rPr lang="en-US" altLang="ko-KR" sz="2000"/>
              <a:t>GNN </a:t>
            </a:r>
            <a:r>
              <a:rPr lang="ko-KR" altLang="en-US" sz="2000"/>
              <a:t>훈련 시스템에서 </a:t>
            </a:r>
            <a:r>
              <a:rPr lang="en-US" altLang="ko-KR" sz="2000"/>
              <a:t>PCIe </a:t>
            </a:r>
            <a:r>
              <a:rPr lang="ko-KR" altLang="en-US" sz="2000"/>
              <a:t>대역폭 문제로 인해 데이터 전송이 느려지고</a:t>
            </a:r>
            <a:r>
              <a:rPr lang="en-US" altLang="ko-KR" sz="2000"/>
              <a:t>, CPU </a:t>
            </a:r>
            <a:r>
              <a:rPr lang="ko-KR" altLang="en-US" sz="2000"/>
              <a:t>및 </a:t>
            </a:r>
            <a:r>
              <a:rPr lang="en-US" altLang="ko-KR" sz="2000"/>
              <a:t>GPU</a:t>
            </a:r>
            <a:r>
              <a:rPr lang="ko-KR" altLang="en-US" sz="2000"/>
              <a:t>의 활용도가 낮아짐</a:t>
            </a:r>
            <a:r>
              <a:rPr lang="en-US" altLang="ko-KR" sz="2000"/>
              <a:t>.</a:t>
            </a:r>
          </a:p>
          <a:p>
            <a:pPr>
              <a:lnSpc>
                <a:spcPct val="150000"/>
              </a:lnSpc>
            </a:pPr>
            <a:r>
              <a:rPr lang="en-US" altLang="ko-KR" sz="2000"/>
              <a:t>SSD </a:t>
            </a:r>
            <a:r>
              <a:rPr lang="ko-KR" altLang="en-US" sz="2000"/>
              <a:t>내에서 직접 </a:t>
            </a:r>
            <a:r>
              <a:rPr lang="en-US" altLang="ko-KR" sz="2000"/>
              <a:t>GNN </a:t>
            </a:r>
            <a:r>
              <a:rPr lang="ko-KR" altLang="en-US" sz="2000"/>
              <a:t>훈련을 수행함으로써 데이터 이동을 최소화하고 성능을 최적화할 필요성 제기</a:t>
            </a:r>
            <a:r>
              <a:rPr lang="en-US" altLang="ko-KR" sz="2000"/>
              <a:t>.</a:t>
            </a:r>
          </a:p>
          <a:p>
            <a:pPr>
              <a:lnSpc>
                <a:spcPct val="150000"/>
              </a:lnSpc>
            </a:pPr>
            <a:r>
              <a:rPr lang="en-US" altLang="ko-KR" sz="2000"/>
              <a:t>FlashGNN</a:t>
            </a:r>
            <a:r>
              <a:rPr lang="ko-KR" altLang="en-US" sz="2000"/>
              <a:t>은 이러한 문제를 해결하기 위해 설계됨</a:t>
            </a:r>
            <a:r>
              <a:rPr lang="en-US" altLang="ko-KR" sz="2000"/>
              <a:t>.</a:t>
            </a:r>
            <a:endParaRPr lang="en-US" altLang="ko-KR" sz="1600"/>
          </a:p>
        </p:txBody>
      </p:sp>
    </p:spTree>
    <p:extLst>
      <p:ext uri="{BB962C8B-B14F-4D97-AF65-F5344CB8AC3E}">
        <p14:creationId xmlns:p14="http://schemas.microsoft.com/office/powerpoint/2010/main" val="411106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내용 개체 틀 12">
            <a:extLst>
              <a:ext uri="{FF2B5EF4-FFF2-40B4-BE49-F238E27FC236}">
                <a16:creationId xmlns:a16="http://schemas.microsoft.com/office/drawing/2014/main" id="{676CC7D6-AA0C-8E75-5ADA-B0A0B2AAD53F}"/>
              </a:ext>
            </a:extLst>
          </p:cNvPr>
          <p:cNvSpPr txBox="1">
            <a:spLocks/>
          </p:cNvSpPr>
          <p:nvPr/>
        </p:nvSpPr>
        <p:spPr>
          <a:xfrm>
            <a:off x="285918" y="1038751"/>
            <a:ext cx="11565423" cy="5362050"/>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ko-KR" sz="2000"/>
              <a:t>FlashGNN</a:t>
            </a:r>
            <a:r>
              <a:rPr lang="ko-KR" altLang="en-US" sz="2000"/>
              <a:t>은 </a:t>
            </a:r>
            <a:r>
              <a:rPr lang="en-US" altLang="ko-KR" sz="2000"/>
              <a:t>SSD </a:t>
            </a:r>
            <a:r>
              <a:rPr lang="ko-KR" altLang="en-US" sz="2000"/>
              <a:t>내부에서 </a:t>
            </a:r>
            <a:r>
              <a:rPr lang="en-US" altLang="ko-KR" sz="2000"/>
              <a:t>GNN </a:t>
            </a:r>
            <a:r>
              <a:rPr lang="ko-KR" altLang="en-US" sz="2000"/>
              <a:t>훈련을 수행하는 가속기로</a:t>
            </a:r>
            <a:r>
              <a:rPr lang="en-US" altLang="ko-KR" sz="2000"/>
              <a:t>, PCIe </a:t>
            </a:r>
            <a:r>
              <a:rPr lang="ko-KR" altLang="en-US" sz="2000"/>
              <a:t>병목을 해결하고 </a:t>
            </a:r>
            <a:r>
              <a:rPr lang="en-US" altLang="ko-KR" sz="2000"/>
              <a:t>I/O </a:t>
            </a:r>
            <a:r>
              <a:rPr lang="ko-KR" altLang="en-US" sz="2000"/>
              <a:t>병렬성을 최대한 활용함</a:t>
            </a:r>
            <a:r>
              <a:rPr lang="en-US" altLang="ko-KR" sz="2000"/>
              <a:t>.</a:t>
            </a:r>
          </a:p>
          <a:p>
            <a:pPr>
              <a:lnSpc>
                <a:spcPct val="160000"/>
              </a:lnSpc>
            </a:pPr>
            <a:r>
              <a:rPr lang="en-US" altLang="ko-KR" sz="2000"/>
              <a:t>SSD</a:t>
            </a:r>
            <a:r>
              <a:rPr lang="ko-KR" altLang="en-US" sz="2000"/>
              <a:t>의 플래시 메모리 청크에서 데이터를 효율적으로 재사용하여 성능을 최적화함</a:t>
            </a:r>
            <a:r>
              <a:rPr lang="en-US" altLang="ko-KR" sz="2000"/>
              <a:t>.</a:t>
            </a:r>
          </a:p>
          <a:p>
            <a:pPr>
              <a:lnSpc>
                <a:spcPct val="160000"/>
              </a:lnSpc>
            </a:pPr>
            <a:r>
              <a:rPr lang="en-US" altLang="ko-KR" sz="2000"/>
              <a:t>FlashGNN</a:t>
            </a:r>
            <a:r>
              <a:rPr lang="ko-KR" altLang="en-US" sz="2000"/>
              <a:t>의 주요 목표는 데이터 이동을 최소화하고 성능을 극대화하는 것임</a:t>
            </a:r>
            <a:r>
              <a:rPr lang="en-US" altLang="ko-KR" sz="2000"/>
              <a:t>.</a:t>
            </a:r>
          </a:p>
        </p:txBody>
      </p:sp>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p:txBody>
          <a:bodyPr/>
          <a:lstStyle/>
          <a:p>
            <a:r>
              <a:rPr lang="en-US" altLang="ko-KR"/>
              <a:t>FlashGNN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26</a:t>
            </a:fld>
            <a:endParaRPr kumimoji="1" lang="ko-KR" altLang="en-US" dirty="0"/>
          </a:p>
        </p:txBody>
      </p:sp>
    </p:spTree>
    <p:extLst>
      <p:ext uri="{BB962C8B-B14F-4D97-AF65-F5344CB8AC3E}">
        <p14:creationId xmlns:p14="http://schemas.microsoft.com/office/powerpoint/2010/main" val="3081862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12">
            <a:extLst>
              <a:ext uri="{FF2B5EF4-FFF2-40B4-BE49-F238E27FC236}">
                <a16:creationId xmlns:a16="http://schemas.microsoft.com/office/drawing/2014/main" id="{F587FD10-E7CC-01EA-FF0C-A7B8FE6F0CDE}"/>
              </a:ext>
            </a:extLst>
          </p:cNvPr>
          <p:cNvSpPr txBox="1">
            <a:spLocks/>
          </p:cNvSpPr>
          <p:nvPr/>
        </p:nvSpPr>
        <p:spPr>
          <a:xfrm>
            <a:off x="285918" y="1214029"/>
            <a:ext cx="5810082" cy="5186771"/>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ko-KR" sz="2200"/>
              <a:t>FlashGNN Architecture</a:t>
            </a:r>
          </a:p>
          <a:p>
            <a:pPr lvl="1">
              <a:lnSpc>
                <a:spcPct val="160000"/>
              </a:lnSpc>
            </a:pPr>
            <a:r>
              <a:rPr lang="en-US" altLang="ko-KR" sz="1400"/>
              <a:t>FlashGNN</a:t>
            </a:r>
            <a:r>
              <a:rPr lang="ko-KR" altLang="en-US" sz="1400"/>
              <a:t>의 아키텍처 다이어그램을 통해 시스템의 구성 요소</a:t>
            </a:r>
            <a:endParaRPr lang="en-US" altLang="ko-KR" sz="1400"/>
          </a:p>
          <a:p>
            <a:pPr lvl="1">
              <a:lnSpc>
                <a:spcPct val="160000"/>
              </a:lnSpc>
            </a:pPr>
            <a:r>
              <a:rPr lang="en-US" altLang="ko-KR" sz="1400"/>
              <a:t>Neighbor Sampling, Message Passing </a:t>
            </a:r>
            <a:r>
              <a:rPr lang="ko-KR" altLang="en-US" sz="1400"/>
              <a:t>등 주요 구성 요소와 그 기능 설명</a:t>
            </a:r>
            <a:r>
              <a:rPr lang="en-US" altLang="ko-KR" sz="1400"/>
              <a:t>.</a:t>
            </a:r>
          </a:p>
          <a:p>
            <a:pPr lvl="1">
              <a:lnSpc>
                <a:spcPct val="160000"/>
              </a:lnSpc>
            </a:pPr>
            <a:r>
              <a:rPr lang="ko-KR" altLang="en-US" sz="1400"/>
              <a:t>각 구성 요소가 전체 시스템에서 어떻게 상호작용하는지 설명</a:t>
            </a:r>
            <a:r>
              <a:rPr lang="en-US" altLang="ko-KR" sz="1400"/>
              <a:t>.</a:t>
            </a:r>
          </a:p>
          <a:p>
            <a:pPr marL="457200" lvl="1" indent="0">
              <a:lnSpc>
                <a:spcPct val="150000"/>
              </a:lnSpc>
              <a:buNone/>
            </a:pPr>
            <a:endParaRPr lang="en-US" altLang="ko-KR" sz="2000"/>
          </a:p>
        </p:txBody>
      </p:sp>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a:xfrm>
            <a:off x="285918" y="207451"/>
            <a:ext cx="9911275" cy="831299"/>
          </a:xfrm>
        </p:spPr>
        <p:txBody>
          <a:bodyPr>
            <a:normAutofit/>
          </a:bodyPr>
          <a:lstStyle/>
          <a:p>
            <a:r>
              <a:rPr lang="en-US" altLang="ko-KR"/>
              <a:t>Design - FlashGNN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27</a:t>
            </a:fld>
            <a:endParaRPr kumimoji="1" lang="ko-KR" altLang="en-US" dirty="0"/>
          </a:p>
        </p:txBody>
      </p:sp>
      <p:pic>
        <p:nvPicPr>
          <p:cNvPr id="5" name="그림 4">
            <a:extLst>
              <a:ext uri="{FF2B5EF4-FFF2-40B4-BE49-F238E27FC236}">
                <a16:creationId xmlns:a16="http://schemas.microsoft.com/office/drawing/2014/main" id="{22A5A6AB-A391-E57B-5424-7BD3C57067EF}"/>
              </a:ext>
            </a:extLst>
          </p:cNvPr>
          <p:cNvPicPr>
            <a:picLocks noChangeAspect="1"/>
          </p:cNvPicPr>
          <p:nvPr/>
        </p:nvPicPr>
        <p:blipFill>
          <a:blip r:embed="rId2"/>
          <a:stretch>
            <a:fillRect/>
          </a:stretch>
        </p:blipFill>
        <p:spPr>
          <a:xfrm>
            <a:off x="6773433" y="776513"/>
            <a:ext cx="4942317" cy="5676051"/>
          </a:xfrm>
          <a:prstGeom prst="rect">
            <a:avLst/>
          </a:prstGeom>
        </p:spPr>
      </p:pic>
    </p:spTree>
    <p:extLst>
      <p:ext uri="{BB962C8B-B14F-4D97-AF65-F5344CB8AC3E}">
        <p14:creationId xmlns:p14="http://schemas.microsoft.com/office/powerpoint/2010/main" val="3747822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12">
            <a:extLst>
              <a:ext uri="{FF2B5EF4-FFF2-40B4-BE49-F238E27FC236}">
                <a16:creationId xmlns:a16="http://schemas.microsoft.com/office/drawing/2014/main" id="{F587FD10-E7CC-01EA-FF0C-A7B8FE6F0CDE}"/>
              </a:ext>
            </a:extLst>
          </p:cNvPr>
          <p:cNvSpPr txBox="1">
            <a:spLocks/>
          </p:cNvSpPr>
          <p:nvPr/>
        </p:nvSpPr>
        <p:spPr>
          <a:xfrm>
            <a:off x="285918" y="1214029"/>
            <a:ext cx="11784162" cy="5186771"/>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ko-KR" sz="2200"/>
              <a:t>Chunk Request Scheduling</a:t>
            </a:r>
          </a:p>
          <a:p>
            <a:pPr lvl="1">
              <a:lnSpc>
                <a:spcPct val="160000"/>
              </a:lnSpc>
            </a:pPr>
            <a:r>
              <a:rPr lang="ko-KR" altLang="en-US" sz="1400"/>
              <a:t>효율적인 청크 요청 스케줄링 알고리즘을 통해 데이터 접근의 중복을 줄임</a:t>
            </a:r>
            <a:r>
              <a:rPr lang="en-US" altLang="ko-KR" sz="1400"/>
              <a:t>.</a:t>
            </a:r>
          </a:p>
          <a:p>
            <a:pPr lvl="1">
              <a:lnSpc>
                <a:spcPct val="160000"/>
              </a:lnSpc>
            </a:pPr>
            <a:r>
              <a:rPr lang="ko-KR" altLang="en-US" sz="1400"/>
              <a:t>여러 레이어에서 동일한 청크를 재사용하여 </a:t>
            </a:r>
            <a:r>
              <a:rPr lang="en-US" altLang="ko-KR" sz="1400"/>
              <a:t>I/O </a:t>
            </a:r>
            <a:r>
              <a:rPr lang="ko-KR" altLang="en-US" sz="1400"/>
              <a:t>효율성을 극대화함</a:t>
            </a:r>
            <a:r>
              <a:rPr lang="en-US" altLang="ko-KR" sz="1400"/>
              <a:t>.</a:t>
            </a:r>
          </a:p>
          <a:p>
            <a:pPr lvl="1">
              <a:lnSpc>
                <a:spcPct val="160000"/>
              </a:lnSpc>
            </a:pPr>
            <a:r>
              <a:rPr lang="ko-KR" altLang="en-US" sz="1400"/>
              <a:t>스케줄링 알고리즘이 성능을 어떻게 향상시키는지 실험 결과를 통해 입증</a:t>
            </a:r>
            <a:r>
              <a:rPr lang="en-US" altLang="ko-KR" sz="1400"/>
              <a:t>.</a:t>
            </a:r>
          </a:p>
          <a:p>
            <a:pPr lvl="1">
              <a:lnSpc>
                <a:spcPct val="160000"/>
              </a:lnSpc>
            </a:pPr>
            <a:endParaRPr lang="en-US" altLang="ko-KR" sz="1400"/>
          </a:p>
          <a:p>
            <a:pPr marL="457200" lvl="1" indent="0">
              <a:lnSpc>
                <a:spcPct val="150000"/>
              </a:lnSpc>
              <a:buNone/>
            </a:pPr>
            <a:endParaRPr lang="en-US" altLang="ko-KR" sz="2000"/>
          </a:p>
        </p:txBody>
      </p:sp>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a:xfrm>
            <a:off x="285918" y="207451"/>
            <a:ext cx="9911275" cy="831299"/>
          </a:xfrm>
        </p:spPr>
        <p:txBody>
          <a:bodyPr>
            <a:normAutofit/>
          </a:bodyPr>
          <a:lstStyle/>
          <a:p>
            <a:r>
              <a:rPr lang="en-US" altLang="ko-KR"/>
              <a:t>Design - FlashGNN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28</a:t>
            </a:fld>
            <a:endParaRPr kumimoji="1" lang="ko-KR" altLang="en-US" dirty="0"/>
          </a:p>
        </p:txBody>
      </p:sp>
      <p:grpSp>
        <p:nvGrpSpPr>
          <p:cNvPr id="4" name="그룹 3">
            <a:extLst>
              <a:ext uri="{FF2B5EF4-FFF2-40B4-BE49-F238E27FC236}">
                <a16:creationId xmlns:a16="http://schemas.microsoft.com/office/drawing/2014/main" id="{A346C77C-08B0-1CA7-397E-0DD3EA506C62}"/>
              </a:ext>
            </a:extLst>
          </p:cNvPr>
          <p:cNvGrpSpPr/>
          <p:nvPr/>
        </p:nvGrpSpPr>
        <p:grpSpPr>
          <a:xfrm>
            <a:off x="1153886" y="3807414"/>
            <a:ext cx="9884228" cy="2559783"/>
            <a:chOff x="1194708" y="3555267"/>
            <a:chExt cx="9802584" cy="2628900"/>
          </a:xfrm>
        </p:grpSpPr>
        <p:pic>
          <p:nvPicPr>
            <p:cNvPr id="7" name="그림 6">
              <a:extLst>
                <a:ext uri="{FF2B5EF4-FFF2-40B4-BE49-F238E27FC236}">
                  <a16:creationId xmlns:a16="http://schemas.microsoft.com/office/drawing/2014/main" id="{F4F438F1-7355-88CB-563F-727D56FF7E69}"/>
                </a:ext>
              </a:extLst>
            </p:cNvPr>
            <p:cNvPicPr>
              <a:picLocks noChangeAspect="1"/>
            </p:cNvPicPr>
            <p:nvPr/>
          </p:nvPicPr>
          <p:blipFill rotWithShape="1">
            <a:blip r:embed="rId2"/>
            <a:srcRect t="52475"/>
            <a:stretch/>
          </p:blipFill>
          <p:spPr>
            <a:xfrm>
              <a:off x="6536870" y="3555267"/>
              <a:ext cx="4460422" cy="2628900"/>
            </a:xfrm>
            <a:prstGeom prst="rect">
              <a:avLst/>
            </a:prstGeom>
          </p:spPr>
        </p:pic>
        <p:pic>
          <p:nvPicPr>
            <p:cNvPr id="8" name="그림 7">
              <a:extLst>
                <a:ext uri="{FF2B5EF4-FFF2-40B4-BE49-F238E27FC236}">
                  <a16:creationId xmlns:a16="http://schemas.microsoft.com/office/drawing/2014/main" id="{5F248089-6B31-7309-2E0E-BADD4837A974}"/>
                </a:ext>
              </a:extLst>
            </p:cNvPr>
            <p:cNvPicPr>
              <a:picLocks noChangeAspect="1"/>
            </p:cNvPicPr>
            <p:nvPr/>
          </p:nvPicPr>
          <p:blipFill rotWithShape="1">
            <a:blip r:embed="rId2"/>
            <a:srcRect b="53724"/>
            <a:stretch/>
          </p:blipFill>
          <p:spPr>
            <a:xfrm>
              <a:off x="1194708" y="3624384"/>
              <a:ext cx="4460422" cy="2559783"/>
            </a:xfrm>
            <a:prstGeom prst="rect">
              <a:avLst/>
            </a:prstGeom>
          </p:spPr>
        </p:pic>
      </p:grpSp>
      <p:pic>
        <p:nvPicPr>
          <p:cNvPr id="9" name="그림 8">
            <a:extLst>
              <a:ext uri="{FF2B5EF4-FFF2-40B4-BE49-F238E27FC236}">
                <a16:creationId xmlns:a16="http://schemas.microsoft.com/office/drawing/2014/main" id="{791A693D-AD94-D9C0-2377-E3DBE1CDFFA3}"/>
              </a:ext>
            </a:extLst>
          </p:cNvPr>
          <p:cNvPicPr>
            <a:picLocks noChangeAspect="1"/>
          </p:cNvPicPr>
          <p:nvPr/>
        </p:nvPicPr>
        <p:blipFill>
          <a:blip r:embed="rId3"/>
          <a:stretch>
            <a:fillRect/>
          </a:stretch>
        </p:blipFill>
        <p:spPr>
          <a:xfrm>
            <a:off x="7658100" y="802840"/>
            <a:ext cx="4133682" cy="2626160"/>
          </a:xfrm>
          <a:prstGeom prst="rect">
            <a:avLst/>
          </a:prstGeom>
        </p:spPr>
      </p:pic>
    </p:spTree>
    <p:extLst>
      <p:ext uri="{BB962C8B-B14F-4D97-AF65-F5344CB8AC3E}">
        <p14:creationId xmlns:p14="http://schemas.microsoft.com/office/powerpoint/2010/main" val="6370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12">
            <a:extLst>
              <a:ext uri="{FF2B5EF4-FFF2-40B4-BE49-F238E27FC236}">
                <a16:creationId xmlns:a16="http://schemas.microsoft.com/office/drawing/2014/main" id="{F587FD10-E7CC-01EA-FF0C-A7B8FE6F0CDE}"/>
              </a:ext>
            </a:extLst>
          </p:cNvPr>
          <p:cNvSpPr txBox="1">
            <a:spLocks/>
          </p:cNvSpPr>
          <p:nvPr/>
        </p:nvSpPr>
        <p:spPr>
          <a:xfrm>
            <a:off x="285918" y="1214029"/>
            <a:ext cx="5810082" cy="5186771"/>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ko-KR" sz="2200"/>
              <a:t>Node-wise Training</a:t>
            </a:r>
            <a:endParaRPr lang="en-US" altLang="ko-KR" sz="2000"/>
          </a:p>
          <a:p>
            <a:pPr lvl="1">
              <a:lnSpc>
                <a:spcPct val="160000"/>
              </a:lnSpc>
            </a:pPr>
            <a:r>
              <a:rPr lang="ko-KR" altLang="en-US" sz="1400"/>
              <a:t>노드 기반 훈련은 노드별로 데이터 처리를 시작하여 메모리 사용량을 줄임</a:t>
            </a:r>
            <a:r>
              <a:rPr lang="en-US" altLang="ko-KR" sz="1400"/>
              <a:t>.</a:t>
            </a:r>
          </a:p>
          <a:p>
            <a:pPr lvl="1">
              <a:lnSpc>
                <a:spcPct val="160000"/>
              </a:lnSpc>
            </a:pPr>
            <a:r>
              <a:rPr lang="ko-KR" altLang="en-US" sz="1400"/>
              <a:t>레이어 기반 훈련과 비교하여 메모리 풋프린트가 감소하고</a:t>
            </a:r>
            <a:r>
              <a:rPr lang="en-US" altLang="ko-KR" sz="1400"/>
              <a:t>, </a:t>
            </a:r>
            <a:r>
              <a:rPr lang="ko-KR" altLang="en-US" sz="1400"/>
              <a:t>성능 최적화가 가능</a:t>
            </a:r>
            <a:r>
              <a:rPr lang="en-US" altLang="ko-KR" sz="1400"/>
              <a:t>.</a:t>
            </a:r>
          </a:p>
          <a:p>
            <a:pPr lvl="1">
              <a:lnSpc>
                <a:spcPct val="160000"/>
              </a:lnSpc>
            </a:pPr>
            <a:r>
              <a:rPr lang="ko-KR" altLang="en-US" sz="1400"/>
              <a:t>데이터 의존성을 추적하여 필요한 데이터가 준비되면 즉시 처리</a:t>
            </a:r>
            <a:r>
              <a:rPr lang="en-US" altLang="ko-KR" sz="1400"/>
              <a:t>.</a:t>
            </a:r>
          </a:p>
        </p:txBody>
      </p:sp>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a:xfrm>
            <a:off x="285918" y="207451"/>
            <a:ext cx="9911275" cy="831299"/>
          </a:xfrm>
        </p:spPr>
        <p:txBody>
          <a:bodyPr>
            <a:normAutofit/>
          </a:bodyPr>
          <a:lstStyle/>
          <a:p>
            <a:r>
              <a:rPr lang="en-US" altLang="ko-KR"/>
              <a:t>Design - FlashGNN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29</a:t>
            </a:fld>
            <a:endParaRPr kumimoji="1" lang="ko-KR" altLang="en-US" dirty="0"/>
          </a:p>
        </p:txBody>
      </p:sp>
      <p:pic>
        <p:nvPicPr>
          <p:cNvPr id="11" name="그림 10">
            <a:extLst>
              <a:ext uri="{FF2B5EF4-FFF2-40B4-BE49-F238E27FC236}">
                <a16:creationId xmlns:a16="http://schemas.microsoft.com/office/drawing/2014/main" id="{C83D67D8-1E41-7ED5-25FF-56C14BE8679B}"/>
              </a:ext>
            </a:extLst>
          </p:cNvPr>
          <p:cNvPicPr>
            <a:picLocks noChangeAspect="1"/>
          </p:cNvPicPr>
          <p:nvPr/>
        </p:nvPicPr>
        <p:blipFill>
          <a:blip r:embed="rId2"/>
          <a:stretch>
            <a:fillRect/>
          </a:stretch>
        </p:blipFill>
        <p:spPr>
          <a:xfrm>
            <a:off x="6710007" y="1478030"/>
            <a:ext cx="5196075" cy="4658768"/>
          </a:xfrm>
          <a:prstGeom prst="rect">
            <a:avLst/>
          </a:prstGeom>
        </p:spPr>
      </p:pic>
    </p:spTree>
    <p:extLst>
      <p:ext uri="{BB962C8B-B14F-4D97-AF65-F5344CB8AC3E}">
        <p14:creationId xmlns:p14="http://schemas.microsoft.com/office/powerpoint/2010/main" val="631502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a:xfrm>
            <a:off x="285918" y="207451"/>
            <a:ext cx="10775328" cy="831299"/>
          </a:xfrm>
        </p:spPr>
        <p:txBody>
          <a:bodyPr>
            <a:normAutofit/>
          </a:bodyPr>
          <a:lstStyle/>
          <a:p>
            <a:r>
              <a:rPr lang="en-US" altLang="ko-KR"/>
              <a:t>Background</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3</a:t>
            </a:fld>
            <a:endParaRPr kumimoji="1" lang="ko-KR" altLang="en-US" dirty="0"/>
          </a:p>
        </p:txBody>
      </p:sp>
      <p:sp>
        <p:nvSpPr>
          <p:cNvPr id="12" name="내용 개체 틀 12">
            <a:extLst>
              <a:ext uri="{FF2B5EF4-FFF2-40B4-BE49-F238E27FC236}">
                <a16:creationId xmlns:a16="http://schemas.microsoft.com/office/drawing/2014/main" id="{36E3EDAC-7213-0D61-BF14-92CD5A08B8E0}"/>
              </a:ext>
            </a:extLst>
          </p:cNvPr>
          <p:cNvSpPr txBox="1">
            <a:spLocks/>
          </p:cNvSpPr>
          <p:nvPr/>
        </p:nvSpPr>
        <p:spPr>
          <a:xfrm>
            <a:off x="285918" y="1038751"/>
            <a:ext cx="11565423" cy="5362050"/>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ko-KR" sz="2000"/>
              <a:t>Graph Neural Network (GNN)</a:t>
            </a:r>
          </a:p>
          <a:p>
            <a:pPr lvl="1">
              <a:lnSpc>
                <a:spcPct val="150000"/>
              </a:lnSpc>
            </a:pPr>
            <a:r>
              <a:rPr lang="en-US" altLang="ko-KR" sz="1400"/>
              <a:t>Machine learning models designed for processing graph-structured data</a:t>
            </a:r>
          </a:p>
          <a:p>
            <a:pPr lvl="1">
              <a:lnSpc>
                <a:spcPct val="150000"/>
              </a:lnSpc>
            </a:pPr>
            <a:r>
              <a:rPr lang="en-US" altLang="ko-KR" sz="1400"/>
              <a:t>Node: Entities</a:t>
            </a:r>
          </a:p>
          <a:p>
            <a:pPr lvl="1">
              <a:lnSpc>
                <a:spcPct val="150000"/>
              </a:lnSpc>
            </a:pPr>
            <a:r>
              <a:rPr lang="en-US" altLang="ko-KR" sz="1400"/>
              <a:t>Edge: Relationships between entities</a:t>
            </a:r>
          </a:p>
          <a:p>
            <a:pPr lvl="1">
              <a:lnSpc>
                <a:spcPct val="150000"/>
              </a:lnSpc>
            </a:pPr>
            <a:r>
              <a:rPr lang="en-US" altLang="ko-KR" sz="1400"/>
              <a:t>Each layer consists of two sequential operations: Aggregation and Combination</a:t>
            </a:r>
          </a:p>
          <a:p>
            <a:pPr lvl="1">
              <a:lnSpc>
                <a:spcPct val="150000"/>
              </a:lnSpc>
            </a:pPr>
            <a:r>
              <a:rPr lang="en-US" altLang="ko-KR" sz="1400"/>
              <a:t>h</a:t>
            </a:r>
            <a:r>
              <a:rPr lang="en-US" altLang="ko-KR" sz="1400" baseline="30000"/>
              <a:t>k</a:t>
            </a:r>
            <a:r>
              <a:rPr lang="en-US" altLang="ko-KR" sz="1400" baseline="-25000"/>
              <a:t>v</a:t>
            </a:r>
            <a:r>
              <a:rPr lang="en-US" altLang="ko-KR" sz="1400"/>
              <a:t>: feature of node v at layer-k</a:t>
            </a:r>
          </a:p>
          <a:p>
            <a:pPr lvl="1">
              <a:lnSpc>
                <a:spcPct val="150000"/>
              </a:lnSpc>
            </a:pPr>
            <a:r>
              <a:rPr lang="en-US" altLang="ko-KR" sz="1400"/>
              <a:t>N(v): set of neighbors of node v</a:t>
            </a:r>
            <a:endParaRPr lang="en-US" altLang="ko-KR" sz="2000"/>
          </a:p>
          <a:p>
            <a:pPr>
              <a:lnSpc>
                <a:spcPct val="150000"/>
              </a:lnSpc>
            </a:pPr>
            <a:endParaRPr lang="en-US" altLang="ko-KR" sz="2000"/>
          </a:p>
          <a:p>
            <a:pPr>
              <a:lnSpc>
                <a:spcPct val="150000"/>
              </a:lnSpc>
            </a:pPr>
            <a:r>
              <a:rPr lang="en-US" altLang="ko-KR" sz="2000"/>
              <a:t>GraphSage</a:t>
            </a:r>
          </a:p>
          <a:p>
            <a:pPr lvl="1">
              <a:lnSpc>
                <a:spcPct val="150000"/>
              </a:lnSpc>
            </a:pPr>
            <a:r>
              <a:rPr lang="en-US" altLang="ko-KR" sz="1400"/>
              <a:t>Employs a Neighbor Sampling to effectively address the neighborhood explosion</a:t>
            </a:r>
          </a:p>
          <a:p>
            <a:pPr lvl="1">
              <a:lnSpc>
                <a:spcPct val="150000"/>
              </a:lnSpc>
            </a:pPr>
            <a:endParaRPr lang="en-US" altLang="ko-KR" sz="1400"/>
          </a:p>
        </p:txBody>
      </p:sp>
      <p:pic>
        <p:nvPicPr>
          <p:cNvPr id="5" name="그림 4">
            <a:extLst>
              <a:ext uri="{FF2B5EF4-FFF2-40B4-BE49-F238E27FC236}">
                <a16:creationId xmlns:a16="http://schemas.microsoft.com/office/drawing/2014/main" id="{21625D63-289D-0530-8D60-321F604F85E3}"/>
              </a:ext>
            </a:extLst>
          </p:cNvPr>
          <p:cNvPicPr>
            <a:picLocks noChangeAspect="1"/>
          </p:cNvPicPr>
          <p:nvPr/>
        </p:nvPicPr>
        <p:blipFill>
          <a:blip r:embed="rId2"/>
          <a:stretch>
            <a:fillRect/>
          </a:stretch>
        </p:blipFill>
        <p:spPr>
          <a:xfrm>
            <a:off x="7644356" y="2070346"/>
            <a:ext cx="4261726" cy="668092"/>
          </a:xfrm>
          <a:prstGeom prst="rect">
            <a:avLst/>
          </a:prstGeom>
        </p:spPr>
      </p:pic>
      <p:pic>
        <p:nvPicPr>
          <p:cNvPr id="9" name="그림 8">
            <a:extLst>
              <a:ext uri="{FF2B5EF4-FFF2-40B4-BE49-F238E27FC236}">
                <a16:creationId xmlns:a16="http://schemas.microsoft.com/office/drawing/2014/main" id="{9058AED0-397E-EA70-E141-787B432EB496}"/>
              </a:ext>
            </a:extLst>
          </p:cNvPr>
          <p:cNvPicPr>
            <a:picLocks noChangeAspect="1"/>
          </p:cNvPicPr>
          <p:nvPr/>
        </p:nvPicPr>
        <p:blipFill>
          <a:blip r:embed="rId3"/>
          <a:stretch>
            <a:fillRect/>
          </a:stretch>
        </p:blipFill>
        <p:spPr>
          <a:xfrm>
            <a:off x="7960879" y="4783267"/>
            <a:ext cx="3697721" cy="675332"/>
          </a:xfrm>
          <a:prstGeom prst="rect">
            <a:avLst/>
          </a:prstGeom>
        </p:spPr>
      </p:pic>
    </p:spTree>
    <p:extLst>
      <p:ext uri="{BB962C8B-B14F-4D97-AF65-F5344CB8AC3E}">
        <p14:creationId xmlns:p14="http://schemas.microsoft.com/office/powerpoint/2010/main" val="210188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12">
            <a:extLst>
              <a:ext uri="{FF2B5EF4-FFF2-40B4-BE49-F238E27FC236}">
                <a16:creationId xmlns:a16="http://schemas.microsoft.com/office/drawing/2014/main" id="{F587FD10-E7CC-01EA-FF0C-A7B8FE6F0CDE}"/>
              </a:ext>
            </a:extLst>
          </p:cNvPr>
          <p:cNvSpPr txBox="1">
            <a:spLocks/>
          </p:cNvSpPr>
          <p:nvPr/>
        </p:nvSpPr>
        <p:spPr>
          <a:xfrm>
            <a:off x="285918" y="1214029"/>
            <a:ext cx="5810082" cy="5186771"/>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ko-KR" sz="2200"/>
              <a:t>Data-driven subgraph generation</a:t>
            </a:r>
          </a:p>
          <a:p>
            <a:pPr lvl="1">
              <a:lnSpc>
                <a:spcPct val="160000"/>
              </a:lnSpc>
            </a:pPr>
            <a:r>
              <a:rPr lang="en-US" altLang="ko-KR" sz="1400"/>
              <a:t>Proactive subgraph generation</a:t>
            </a:r>
            <a:r>
              <a:rPr lang="ko-KR" altLang="en-US" sz="1400"/>
              <a:t>을 통해 미래의 훈련 배치에서 사용할 서브그래프를 미리 생성함</a:t>
            </a:r>
            <a:r>
              <a:rPr lang="en-US" altLang="ko-KR" sz="1400"/>
              <a:t>.</a:t>
            </a:r>
          </a:p>
          <a:p>
            <a:pPr lvl="1">
              <a:lnSpc>
                <a:spcPct val="160000"/>
              </a:lnSpc>
            </a:pPr>
            <a:r>
              <a:rPr lang="ko-KR" altLang="en-US" sz="1400"/>
              <a:t>이를 통해 서브그래프 생성 시간과 </a:t>
            </a:r>
            <a:r>
              <a:rPr lang="en-US" altLang="ko-KR" sz="1400"/>
              <a:t>I/O </a:t>
            </a:r>
            <a:r>
              <a:rPr lang="ko-KR" altLang="en-US" sz="1400"/>
              <a:t>병목을 최소화함</a:t>
            </a:r>
            <a:r>
              <a:rPr lang="en-US" altLang="ko-KR" sz="1400"/>
              <a:t>.</a:t>
            </a:r>
          </a:p>
          <a:p>
            <a:pPr lvl="1">
              <a:lnSpc>
                <a:spcPct val="160000"/>
              </a:lnSpc>
            </a:pPr>
            <a:r>
              <a:rPr lang="ko-KR" altLang="en-US" sz="1400"/>
              <a:t>기존 </a:t>
            </a:r>
            <a:r>
              <a:rPr lang="en-US" altLang="ko-KR" sz="1400"/>
              <a:t>on-demand </a:t>
            </a:r>
            <a:r>
              <a:rPr lang="ko-KR" altLang="en-US" sz="1400"/>
              <a:t>방식과 비교한 성능 향상 사례 제시</a:t>
            </a:r>
            <a:r>
              <a:rPr lang="en-US" altLang="ko-KR" sz="1400"/>
              <a:t>.</a:t>
            </a:r>
          </a:p>
          <a:p>
            <a:pPr marL="457200" lvl="1" indent="0">
              <a:lnSpc>
                <a:spcPct val="150000"/>
              </a:lnSpc>
              <a:buNone/>
            </a:pPr>
            <a:endParaRPr lang="en-US" altLang="ko-KR" sz="2000"/>
          </a:p>
        </p:txBody>
      </p:sp>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a:xfrm>
            <a:off x="285918" y="207451"/>
            <a:ext cx="9911275" cy="831299"/>
          </a:xfrm>
        </p:spPr>
        <p:txBody>
          <a:bodyPr>
            <a:normAutofit/>
          </a:bodyPr>
          <a:lstStyle/>
          <a:p>
            <a:r>
              <a:rPr lang="en-US" altLang="ko-KR"/>
              <a:t>Design - FlashGNN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30</a:t>
            </a:fld>
            <a:endParaRPr kumimoji="1" lang="ko-KR" altLang="en-US" dirty="0"/>
          </a:p>
        </p:txBody>
      </p:sp>
      <p:grpSp>
        <p:nvGrpSpPr>
          <p:cNvPr id="9" name="그룹 8">
            <a:extLst>
              <a:ext uri="{FF2B5EF4-FFF2-40B4-BE49-F238E27FC236}">
                <a16:creationId xmlns:a16="http://schemas.microsoft.com/office/drawing/2014/main" id="{3C1DAD55-7151-919C-E75D-6656100BB9F2}"/>
              </a:ext>
            </a:extLst>
          </p:cNvPr>
          <p:cNvGrpSpPr/>
          <p:nvPr/>
        </p:nvGrpSpPr>
        <p:grpSpPr>
          <a:xfrm>
            <a:off x="6581682" y="1238845"/>
            <a:ext cx="5324400" cy="5213719"/>
            <a:chOff x="6581682" y="1238845"/>
            <a:chExt cx="5324400" cy="5213719"/>
          </a:xfrm>
        </p:grpSpPr>
        <p:pic>
          <p:nvPicPr>
            <p:cNvPr id="5" name="그림 4">
              <a:extLst>
                <a:ext uri="{FF2B5EF4-FFF2-40B4-BE49-F238E27FC236}">
                  <a16:creationId xmlns:a16="http://schemas.microsoft.com/office/drawing/2014/main" id="{B089378D-0C88-9348-2658-63868E382DF1}"/>
                </a:ext>
              </a:extLst>
            </p:cNvPr>
            <p:cNvPicPr>
              <a:picLocks noChangeAspect="1"/>
            </p:cNvPicPr>
            <p:nvPr/>
          </p:nvPicPr>
          <p:blipFill>
            <a:blip r:embed="rId2"/>
            <a:stretch>
              <a:fillRect/>
            </a:stretch>
          </p:blipFill>
          <p:spPr>
            <a:xfrm>
              <a:off x="6583572" y="1238845"/>
              <a:ext cx="5322510" cy="2955877"/>
            </a:xfrm>
            <a:prstGeom prst="rect">
              <a:avLst/>
            </a:prstGeom>
          </p:spPr>
        </p:pic>
        <p:pic>
          <p:nvPicPr>
            <p:cNvPr id="8" name="그림 7">
              <a:extLst>
                <a:ext uri="{FF2B5EF4-FFF2-40B4-BE49-F238E27FC236}">
                  <a16:creationId xmlns:a16="http://schemas.microsoft.com/office/drawing/2014/main" id="{3F3F95A6-0A32-59B5-1B1D-6FF93A605B7F}"/>
                </a:ext>
              </a:extLst>
            </p:cNvPr>
            <p:cNvPicPr>
              <a:picLocks noChangeAspect="1"/>
            </p:cNvPicPr>
            <p:nvPr/>
          </p:nvPicPr>
          <p:blipFill>
            <a:blip r:embed="rId3"/>
            <a:stretch>
              <a:fillRect/>
            </a:stretch>
          </p:blipFill>
          <p:spPr>
            <a:xfrm>
              <a:off x="6581682" y="4246486"/>
              <a:ext cx="5324400" cy="2206078"/>
            </a:xfrm>
            <a:prstGeom prst="rect">
              <a:avLst/>
            </a:prstGeom>
          </p:spPr>
        </p:pic>
      </p:grpSp>
    </p:spTree>
    <p:extLst>
      <p:ext uri="{BB962C8B-B14F-4D97-AF65-F5344CB8AC3E}">
        <p14:creationId xmlns:p14="http://schemas.microsoft.com/office/powerpoint/2010/main" val="736114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p:txBody>
          <a:bodyPr/>
          <a:lstStyle/>
          <a:p>
            <a:r>
              <a:rPr lang="en-US" altLang="ko-KR"/>
              <a:t>Evaluation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31</a:t>
            </a:fld>
            <a:endParaRPr kumimoji="1" lang="ko-KR" altLang="en-US" dirty="0"/>
          </a:p>
        </p:txBody>
      </p:sp>
      <p:sp>
        <p:nvSpPr>
          <p:cNvPr id="18" name="내용 개체 틀 12">
            <a:extLst>
              <a:ext uri="{FF2B5EF4-FFF2-40B4-BE49-F238E27FC236}">
                <a16:creationId xmlns:a16="http://schemas.microsoft.com/office/drawing/2014/main" id="{EA8EB6D4-EFE5-EA66-D349-64D4979BCD20}"/>
              </a:ext>
            </a:extLst>
          </p:cNvPr>
          <p:cNvSpPr txBox="1">
            <a:spLocks/>
          </p:cNvSpPr>
          <p:nvPr/>
        </p:nvSpPr>
        <p:spPr>
          <a:xfrm>
            <a:off x="285918" y="1038751"/>
            <a:ext cx="11784162" cy="5362050"/>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ko-KR" sz="2400"/>
              <a:t>Evaluation</a:t>
            </a:r>
            <a:r>
              <a:rPr lang="ko-KR" altLang="en-US" sz="2400"/>
              <a:t> </a:t>
            </a:r>
            <a:r>
              <a:rPr lang="en-US" altLang="ko-KR" sz="2400"/>
              <a:t>Setup</a:t>
            </a:r>
            <a:endParaRPr lang="en-US" altLang="ko-KR" sz="2000"/>
          </a:p>
        </p:txBody>
      </p:sp>
      <p:pic>
        <p:nvPicPr>
          <p:cNvPr id="8" name="그림 7">
            <a:extLst>
              <a:ext uri="{FF2B5EF4-FFF2-40B4-BE49-F238E27FC236}">
                <a16:creationId xmlns:a16="http://schemas.microsoft.com/office/drawing/2014/main" id="{48F98174-5903-A152-F064-69BEE49CED8F}"/>
              </a:ext>
            </a:extLst>
          </p:cNvPr>
          <p:cNvPicPr>
            <a:picLocks noChangeAspect="1"/>
          </p:cNvPicPr>
          <p:nvPr/>
        </p:nvPicPr>
        <p:blipFill>
          <a:blip r:embed="rId2"/>
          <a:stretch>
            <a:fillRect/>
          </a:stretch>
        </p:blipFill>
        <p:spPr>
          <a:xfrm>
            <a:off x="6486652" y="2204357"/>
            <a:ext cx="5352457" cy="3347357"/>
          </a:xfrm>
          <a:prstGeom prst="rect">
            <a:avLst/>
          </a:prstGeom>
        </p:spPr>
      </p:pic>
      <p:pic>
        <p:nvPicPr>
          <p:cNvPr id="16" name="그림 15">
            <a:extLst>
              <a:ext uri="{FF2B5EF4-FFF2-40B4-BE49-F238E27FC236}">
                <a16:creationId xmlns:a16="http://schemas.microsoft.com/office/drawing/2014/main" id="{649E6FFD-8A8B-DF69-D877-45E348068696}"/>
              </a:ext>
            </a:extLst>
          </p:cNvPr>
          <p:cNvPicPr>
            <a:picLocks noChangeAspect="1"/>
          </p:cNvPicPr>
          <p:nvPr/>
        </p:nvPicPr>
        <p:blipFill>
          <a:blip r:embed="rId3"/>
          <a:stretch>
            <a:fillRect/>
          </a:stretch>
        </p:blipFill>
        <p:spPr>
          <a:xfrm>
            <a:off x="449037" y="2974807"/>
            <a:ext cx="5352457" cy="2270065"/>
          </a:xfrm>
          <a:prstGeom prst="rect">
            <a:avLst/>
          </a:prstGeom>
        </p:spPr>
      </p:pic>
    </p:spTree>
    <p:extLst>
      <p:ext uri="{BB962C8B-B14F-4D97-AF65-F5344CB8AC3E}">
        <p14:creationId xmlns:p14="http://schemas.microsoft.com/office/powerpoint/2010/main" val="662207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p:txBody>
          <a:bodyPr/>
          <a:lstStyle/>
          <a:p>
            <a:r>
              <a:rPr lang="en-US" altLang="ko-KR"/>
              <a:t>Evaluation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32</a:t>
            </a:fld>
            <a:endParaRPr kumimoji="1" lang="ko-KR" altLang="en-US" dirty="0"/>
          </a:p>
        </p:txBody>
      </p:sp>
      <p:sp>
        <p:nvSpPr>
          <p:cNvPr id="18" name="내용 개체 틀 12">
            <a:extLst>
              <a:ext uri="{FF2B5EF4-FFF2-40B4-BE49-F238E27FC236}">
                <a16:creationId xmlns:a16="http://schemas.microsoft.com/office/drawing/2014/main" id="{EA8EB6D4-EFE5-EA66-D349-64D4979BCD20}"/>
              </a:ext>
            </a:extLst>
          </p:cNvPr>
          <p:cNvSpPr txBox="1">
            <a:spLocks/>
          </p:cNvSpPr>
          <p:nvPr/>
        </p:nvSpPr>
        <p:spPr>
          <a:xfrm>
            <a:off x="285918" y="1038751"/>
            <a:ext cx="6000582" cy="5362050"/>
          </a:xfrm>
          <a:prstGeom prst="rect">
            <a:avLst/>
          </a:prstGeom>
        </p:spPr>
        <p:txBody>
          <a:bodyPr vert="horz" lIns="91440" tIns="45720" rIns="91440" bIns="45720" rtlCol="0">
            <a:normAutofit fontScale="92500"/>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ko-KR" sz="2400"/>
              <a:t>Evaluation</a:t>
            </a:r>
            <a:r>
              <a:rPr lang="ko-KR" altLang="en-US" sz="2400"/>
              <a:t> </a:t>
            </a:r>
            <a:r>
              <a:rPr lang="en-US" altLang="ko-KR" sz="2400"/>
              <a:t>Setup</a:t>
            </a:r>
          </a:p>
          <a:p>
            <a:pPr lvl="1">
              <a:lnSpc>
                <a:spcPct val="160000"/>
              </a:lnSpc>
            </a:pPr>
            <a:r>
              <a:rPr lang="en-US" altLang="ko-KR" sz="1300"/>
              <a:t>|N|: </a:t>
            </a:r>
            <a:r>
              <a:rPr lang="ko-KR" altLang="en-US" sz="1300"/>
              <a:t>데이터셋에 포함된 노드</a:t>
            </a:r>
            <a:r>
              <a:rPr lang="en-US" altLang="ko-KR" sz="1300"/>
              <a:t>(Node)</a:t>
            </a:r>
            <a:r>
              <a:rPr lang="ko-KR" altLang="en-US" sz="1300"/>
              <a:t>의 수를 의미합니다</a:t>
            </a:r>
            <a:r>
              <a:rPr lang="en-US" altLang="ko-KR" sz="1300"/>
              <a:t>. </a:t>
            </a:r>
            <a:r>
              <a:rPr lang="ko-KR" altLang="en-US" sz="1300"/>
              <a:t>각 노드는 그래프에서 하나의 개체</a:t>
            </a:r>
            <a:r>
              <a:rPr lang="en-US" altLang="ko-KR" sz="1300"/>
              <a:t>(</a:t>
            </a:r>
            <a:r>
              <a:rPr lang="ko-KR" altLang="en-US" sz="1300"/>
              <a:t>예</a:t>
            </a:r>
            <a:r>
              <a:rPr lang="en-US" altLang="ko-KR" sz="1300"/>
              <a:t>: </a:t>
            </a:r>
            <a:r>
              <a:rPr lang="ko-KR" altLang="en-US" sz="1300"/>
              <a:t>사용자</a:t>
            </a:r>
            <a:r>
              <a:rPr lang="en-US" altLang="ko-KR" sz="1300"/>
              <a:t>, </a:t>
            </a:r>
            <a:r>
              <a:rPr lang="ko-KR" altLang="en-US" sz="1300"/>
              <a:t>제품</a:t>
            </a:r>
            <a:r>
              <a:rPr lang="en-US" altLang="ko-KR" sz="1300"/>
              <a:t>, </a:t>
            </a:r>
            <a:r>
              <a:rPr lang="ko-KR" altLang="en-US" sz="1300"/>
              <a:t>논문 등</a:t>
            </a:r>
            <a:r>
              <a:rPr lang="en-US" altLang="ko-KR" sz="1300"/>
              <a:t>)</a:t>
            </a:r>
            <a:r>
              <a:rPr lang="ko-KR" altLang="en-US" sz="1300"/>
              <a:t>를 나타냅니다</a:t>
            </a:r>
            <a:r>
              <a:rPr lang="en-US" altLang="ko-KR" sz="1300"/>
              <a:t>.</a:t>
            </a:r>
          </a:p>
          <a:p>
            <a:pPr lvl="1">
              <a:lnSpc>
                <a:spcPct val="160000"/>
              </a:lnSpc>
            </a:pPr>
            <a:r>
              <a:rPr lang="en-US" altLang="ko-KR" sz="1300"/>
              <a:t>|E|: </a:t>
            </a:r>
            <a:r>
              <a:rPr lang="ko-KR" altLang="en-US" sz="1300"/>
              <a:t>데이터셋에 포함된 엣지</a:t>
            </a:r>
            <a:r>
              <a:rPr lang="en-US" altLang="ko-KR" sz="1300"/>
              <a:t>(Edge)</a:t>
            </a:r>
            <a:r>
              <a:rPr lang="ko-KR" altLang="en-US" sz="1300"/>
              <a:t>의 수를 의미합니다</a:t>
            </a:r>
            <a:r>
              <a:rPr lang="en-US" altLang="ko-KR" sz="1300"/>
              <a:t>. </a:t>
            </a:r>
            <a:r>
              <a:rPr lang="ko-KR" altLang="en-US" sz="1300"/>
              <a:t>각 엣지는 그래프에서 두 노드 간의 관계</a:t>
            </a:r>
            <a:r>
              <a:rPr lang="en-US" altLang="ko-KR" sz="1300"/>
              <a:t>(</a:t>
            </a:r>
            <a:r>
              <a:rPr lang="ko-KR" altLang="en-US" sz="1300"/>
              <a:t>예</a:t>
            </a:r>
            <a:r>
              <a:rPr lang="en-US" altLang="ko-KR" sz="1300"/>
              <a:t>: </a:t>
            </a:r>
            <a:r>
              <a:rPr lang="ko-KR" altLang="en-US" sz="1300"/>
              <a:t>친구 관계</a:t>
            </a:r>
            <a:r>
              <a:rPr lang="en-US" altLang="ko-KR" sz="1300"/>
              <a:t>, </a:t>
            </a:r>
            <a:r>
              <a:rPr lang="ko-KR" altLang="en-US" sz="1300"/>
              <a:t>팔로우</a:t>
            </a:r>
            <a:r>
              <a:rPr lang="en-US" altLang="ko-KR" sz="1300"/>
              <a:t>, </a:t>
            </a:r>
            <a:r>
              <a:rPr lang="ko-KR" altLang="en-US" sz="1300"/>
              <a:t>인용 등</a:t>
            </a:r>
            <a:r>
              <a:rPr lang="en-US" altLang="ko-KR" sz="1300"/>
              <a:t>)</a:t>
            </a:r>
            <a:r>
              <a:rPr lang="ko-KR" altLang="en-US" sz="1300"/>
              <a:t>를 나타냅니다</a:t>
            </a:r>
            <a:r>
              <a:rPr lang="en-US" altLang="ko-KR" sz="1300"/>
              <a:t>.</a:t>
            </a:r>
          </a:p>
          <a:p>
            <a:pPr lvl="1">
              <a:lnSpc>
                <a:spcPct val="160000"/>
              </a:lnSpc>
            </a:pPr>
            <a:r>
              <a:rPr lang="en-US" altLang="ko-KR" sz="1300"/>
              <a:t>CSC Size: </a:t>
            </a:r>
            <a:r>
              <a:rPr lang="ko-KR" altLang="en-US" sz="1300"/>
              <a:t>그래프의 </a:t>
            </a:r>
            <a:r>
              <a:rPr lang="en-US" altLang="ko-KR" sz="1300"/>
              <a:t>CSC(Compressed Sparse Column) </a:t>
            </a:r>
            <a:r>
              <a:rPr lang="ko-KR" altLang="en-US" sz="1300"/>
              <a:t>형식으로 저장된 크기를 의미합니다</a:t>
            </a:r>
            <a:r>
              <a:rPr lang="en-US" altLang="ko-KR" sz="1300"/>
              <a:t>. CSC </a:t>
            </a:r>
            <a:r>
              <a:rPr lang="ko-KR" altLang="en-US" sz="1300"/>
              <a:t>형식은 그래프의 희소 행렬을 압축하여 저장하는 방법으로</a:t>
            </a:r>
            <a:r>
              <a:rPr lang="en-US" altLang="ko-KR" sz="1300"/>
              <a:t>, </a:t>
            </a:r>
            <a:r>
              <a:rPr lang="ko-KR" altLang="en-US" sz="1300"/>
              <a:t>메모리 효율을 높이기 위해 사용됩니다</a:t>
            </a:r>
            <a:r>
              <a:rPr lang="en-US" altLang="ko-KR" sz="1300"/>
              <a:t>. </a:t>
            </a:r>
            <a:r>
              <a:rPr lang="ko-KR" altLang="en-US" sz="1300"/>
              <a:t>이 열은 해당 데이터셋이 압축된 후 차지하는 메모리 크기를 바이트 단위로 나타냅니다</a:t>
            </a:r>
            <a:r>
              <a:rPr lang="en-US" altLang="ko-KR" sz="1300"/>
              <a:t>.</a:t>
            </a:r>
          </a:p>
          <a:p>
            <a:pPr lvl="1">
              <a:lnSpc>
                <a:spcPct val="160000"/>
              </a:lnSpc>
            </a:pPr>
            <a:r>
              <a:rPr lang="en-US" altLang="ko-KR" sz="1300"/>
              <a:t>Feature Size: </a:t>
            </a:r>
            <a:r>
              <a:rPr lang="ko-KR" altLang="en-US" sz="1300"/>
              <a:t>각 데이터셋에 포함된 노드 특징</a:t>
            </a:r>
            <a:r>
              <a:rPr lang="en-US" altLang="ko-KR" sz="1300"/>
              <a:t>(Feature)</a:t>
            </a:r>
            <a:r>
              <a:rPr lang="ko-KR" altLang="en-US" sz="1300"/>
              <a:t>의 총 크기를 의미합니다</a:t>
            </a:r>
            <a:r>
              <a:rPr lang="en-US" altLang="ko-KR" sz="1300"/>
              <a:t>. </a:t>
            </a:r>
            <a:r>
              <a:rPr lang="ko-KR" altLang="en-US" sz="1300"/>
              <a:t>노드 특징은 각 노드에 대한 추가적인 정보를 포함하는 벡터입니다</a:t>
            </a:r>
            <a:r>
              <a:rPr lang="en-US" altLang="ko-KR" sz="1300"/>
              <a:t>(</a:t>
            </a:r>
            <a:r>
              <a:rPr lang="ko-KR" altLang="en-US" sz="1300"/>
              <a:t>예</a:t>
            </a:r>
            <a:r>
              <a:rPr lang="en-US" altLang="ko-KR" sz="1300"/>
              <a:t>: </a:t>
            </a:r>
            <a:r>
              <a:rPr lang="ko-KR" altLang="en-US" sz="1300"/>
              <a:t>사용자의 속성</a:t>
            </a:r>
            <a:r>
              <a:rPr lang="en-US" altLang="ko-KR" sz="1300"/>
              <a:t>, </a:t>
            </a:r>
            <a:r>
              <a:rPr lang="ko-KR" altLang="en-US" sz="1300"/>
              <a:t>제품의 특성</a:t>
            </a:r>
            <a:r>
              <a:rPr lang="en-US" altLang="ko-KR" sz="1300"/>
              <a:t>, </a:t>
            </a:r>
            <a:r>
              <a:rPr lang="ko-KR" altLang="en-US" sz="1300"/>
              <a:t>논문의 주제 등</a:t>
            </a:r>
            <a:r>
              <a:rPr lang="en-US" altLang="ko-KR" sz="1300"/>
              <a:t>). </a:t>
            </a:r>
            <a:r>
              <a:rPr lang="ko-KR" altLang="en-US" sz="1300"/>
              <a:t>이 열은 모든 노드의 특징을 저장하는 데 필요한 메모리 크기를 바이트 단위로 나타냅니다</a:t>
            </a:r>
            <a:r>
              <a:rPr lang="en-US" altLang="ko-KR" sz="1300"/>
              <a:t>.</a:t>
            </a:r>
          </a:p>
        </p:txBody>
      </p:sp>
      <p:pic>
        <p:nvPicPr>
          <p:cNvPr id="8" name="그림 7">
            <a:extLst>
              <a:ext uri="{FF2B5EF4-FFF2-40B4-BE49-F238E27FC236}">
                <a16:creationId xmlns:a16="http://schemas.microsoft.com/office/drawing/2014/main" id="{48F98174-5903-A152-F064-69BEE49CED8F}"/>
              </a:ext>
            </a:extLst>
          </p:cNvPr>
          <p:cNvPicPr>
            <a:picLocks noChangeAspect="1"/>
          </p:cNvPicPr>
          <p:nvPr/>
        </p:nvPicPr>
        <p:blipFill>
          <a:blip r:embed="rId2"/>
          <a:stretch>
            <a:fillRect/>
          </a:stretch>
        </p:blipFill>
        <p:spPr>
          <a:xfrm>
            <a:off x="6486652" y="2979963"/>
            <a:ext cx="5352457" cy="3347357"/>
          </a:xfrm>
          <a:prstGeom prst="rect">
            <a:avLst/>
          </a:prstGeom>
        </p:spPr>
      </p:pic>
      <p:pic>
        <p:nvPicPr>
          <p:cNvPr id="22" name="그림 21">
            <a:extLst>
              <a:ext uri="{FF2B5EF4-FFF2-40B4-BE49-F238E27FC236}">
                <a16:creationId xmlns:a16="http://schemas.microsoft.com/office/drawing/2014/main" id="{647745CD-83F2-0FC8-3849-5040A3D86491}"/>
              </a:ext>
            </a:extLst>
          </p:cNvPr>
          <p:cNvPicPr>
            <a:picLocks noChangeAspect="1"/>
          </p:cNvPicPr>
          <p:nvPr/>
        </p:nvPicPr>
        <p:blipFill>
          <a:blip r:embed="rId3"/>
          <a:stretch>
            <a:fillRect/>
          </a:stretch>
        </p:blipFill>
        <p:spPr>
          <a:xfrm>
            <a:off x="6486652" y="530680"/>
            <a:ext cx="5407807" cy="2127046"/>
          </a:xfrm>
          <a:prstGeom prst="rect">
            <a:avLst/>
          </a:prstGeom>
        </p:spPr>
      </p:pic>
    </p:spTree>
    <p:extLst>
      <p:ext uri="{BB962C8B-B14F-4D97-AF65-F5344CB8AC3E}">
        <p14:creationId xmlns:p14="http://schemas.microsoft.com/office/powerpoint/2010/main" val="2625478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p:txBody>
          <a:bodyPr/>
          <a:lstStyle/>
          <a:p>
            <a:r>
              <a:rPr lang="en-US" altLang="ko-KR"/>
              <a:t>Evaluation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33</a:t>
            </a:fld>
            <a:endParaRPr kumimoji="1" lang="ko-KR" altLang="en-US" dirty="0"/>
          </a:p>
        </p:txBody>
      </p:sp>
      <p:sp>
        <p:nvSpPr>
          <p:cNvPr id="18" name="내용 개체 틀 12">
            <a:extLst>
              <a:ext uri="{FF2B5EF4-FFF2-40B4-BE49-F238E27FC236}">
                <a16:creationId xmlns:a16="http://schemas.microsoft.com/office/drawing/2014/main" id="{EA8EB6D4-EFE5-EA66-D349-64D4979BCD20}"/>
              </a:ext>
            </a:extLst>
          </p:cNvPr>
          <p:cNvSpPr txBox="1">
            <a:spLocks/>
          </p:cNvSpPr>
          <p:nvPr/>
        </p:nvSpPr>
        <p:spPr>
          <a:xfrm>
            <a:off x="285918" y="1038751"/>
            <a:ext cx="11784162" cy="5362050"/>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ko-KR" sz="2400"/>
              <a:t>Performance (Compare with Ginex)</a:t>
            </a:r>
          </a:p>
          <a:p>
            <a:pPr lvl="1">
              <a:lnSpc>
                <a:spcPct val="160000"/>
              </a:lnSpc>
            </a:pPr>
            <a:r>
              <a:rPr lang="en-US" altLang="ko-KR" sz="1000"/>
              <a:t>Ginex</a:t>
            </a:r>
            <a:r>
              <a:rPr lang="ko-KR" altLang="en-US" sz="1000"/>
              <a:t>가 </a:t>
            </a:r>
            <a:r>
              <a:rPr lang="en-US" altLang="ko-KR" sz="1000"/>
              <a:t>PCIe 3.0 SSD</a:t>
            </a:r>
            <a:r>
              <a:rPr lang="ko-KR" altLang="en-US" sz="1000"/>
              <a:t>와 </a:t>
            </a:r>
            <a:r>
              <a:rPr lang="en-US" altLang="ko-KR" sz="1000"/>
              <a:t>8GB, 16GB, 32GB</a:t>
            </a:r>
            <a:r>
              <a:rPr lang="ko-KR" altLang="en-US" sz="1000"/>
              <a:t>의 </a:t>
            </a:r>
            <a:r>
              <a:rPr lang="en-US" altLang="ko-KR" sz="1000"/>
              <a:t>DRAM</a:t>
            </a:r>
            <a:r>
              <a:rPr lang="ko-KR" altLang="en-US" sz="1000"/>
              <a:t>을 사용하는 경우와 </a:t>
            </a:r>
            <a:r>
              <a:rPr lang="en-US" altLang="ko-KR" sz="1000"/>
              <a:t>PCIe 4.0 SSD RAID0 </a:t>
            </a:r>
            <a:r>
              <a:rPr lang="ko-KR" altLang="en-US" sz="1000"/>
              <a:t>구성을 사용하는 경우에 대해 </a:t>
            </a:r>
            <a:r>
              <a:rPr lang="en-US" altLang="ko-KR" sz="1000"/>
              <a:t>FlashGNN</a:t>
            </a:r>
            <a:r>
              <a:rPr lang="ko-KR" altLang="en-US" sz="1000"/>
              <a:t>과 비교</a:t>
            </a:r>
            <a:endParaRPr lang="en-US" altLang="ko-KR" sz="1000"/>
          </a:p>
          <a:p>
            <a:pPr lvl="1">
              <a:lnSpc>
                <a:spcPct val="160000"/>
              </a:lnSpc>
            </a:pPr>
            <a:r>
              <a:rPr lang="en-US" altLang="ko-KR" sz="1000"/>
              <a:t>FlashGNN</a:t>
            </a:r>
            <a:r>
              <a:rPr lang="ko-KR" altLang="en-US" sz="1000"/>
              <a:t>은 </a:t>
            </a:r>
            <a:r>
              <a:rPr lang="en-US" altLang="ko-KR" sz="1000"/>
              <a:t>Ginex</a:t>
            </a:r>
            <a:r>
              <a:rPr lang="ko-KR" altLang="en-US" sz="1000"/>
              <a:t>와 비교했을 때 모든 데이터셋에서 속도 향상을 보여줌</a:t>
            </a:r>
            <a:r>
              <a:rPr lang="en-US" altLang="ko-KR" sz="1000"/>
              <a:t>. </a:t>
            </a:r>
            <a:r>
              <a:rPr lang="ko-KR" altLang="en-US" sz="1000"/>
              <a:t>특히</a:t>
            </a:r>
            <a:r>
              <a:rPr lang="en-US" altLang="ko-KR" sz="1000"/>
              <a:t>, PCIe 3.0 SSD</a:t>
            </a:r>
            <a:r>
              <a:rPr lang="ko-KR" altLang="en-US" sz="1000"/>
              <a:t>와 </a:t>
            </a:r>
            <a:r>
              <a:rPr lang="en-US" altLang="ko-KR" sz="1000"/>
              <a:t>8GB DRAM</a:t>
            </a:r>
            <a:r>
              <a:rPr lang="ko-KR" altLang="en-US" sz="1000"/>
              <a:t>을 사용하는 경우 </a:t>
            </a:r>
            <a:r>
              <a:rPr lang="en-US" altLang="ko-KR" sz="1000"/>
              <a:t>FlashGNN</a:t>
            </a:r>
            <a:r>
              <a:rPr lang="ko-KR" altLang="en-US" sz="1000"/>
              <a:t>은 평균적으로 </a:t>
            </a:r>
            <a:r>
              <a:rPr lang="en-US" altLang="ko-KR" sz="1000"/>
              <a:t>7.88</a:t>
            </a:r>
            <a:r>
              <a:rPr lang="ko-KR" altLang="en-US" sz="1000"/>
              <a:t>배의 속도 향상을 달성합니다</a:t>
            </a:r>
            <a:r>
              <a:rPr lang="en-US" altLang="ko-KR" sz="1000"/>
              <a:t>. </a:t>
            </a:r>
            <a:r>
              <a:rPr lang="ko-KR" altLang="en-US" sz="1000"/>
              <a:t>또한</a:t>
            </a:r>
            <a:r>
              <a:rPr lang="en-US" altLang="ko-KR" sz="1000"/>
              <a:t>, </a:t>
            </a:r>
            <a:r>
              <a:rPr lang="ko-KR" altLang="en-US" sz="1000"/>
              <a:t>더 큰 메모리와 </a:t>
            </a:r>
            <a:r>
              <a:rPr lang="en-US" altLang="ko-KR" sz="1000"/>
              <a:t>SSD RAID0 </a:t>
            </a:r>
            <a:r>
              <a:rPr lang="ko-KR" altLang="en-US" sz="1000"/>
              <a:t>구성을 사용하는 경우에도 여전히 </a:t>
            </a:r>
            <a:r>
              <a:rPr lang="en-US" altLang="ko-KR" sz="1000"/>
              <a:t>FlashGNN</a:t>
            </a:r>
            <a:r>
              <a:rPr lang="ko-KR" altLang="en-US" sz="1000"/>
              <a:t>이 </a:t>
            </a:r>
            <a:r>
              <a:rPr lang="en-US" altLang="ko-KR" sz="1000"/>
              <a:t>5</a:t>
            </a:r>
            <a:r>
              <a:rPr lang="ko-KR" altLang="en-US" sz="1000"/>
              <a:t>배 이상의 속도 향상을 유지함</a:t>
            </a:r>
            <a:endParaRPr lang="en-US" altLang="ko-KR" sz="1000"/>
          </a:p>
          <a:p>
            <a:pPr lvl="1">
              <a:lnSpc>
                <a:spcPct val="160000"/>
              </a:lnSpc>
            </a:pPr>
            <a:r>
              <a:rPr lang="en-US" altLang="ko-KR" sz="1000"/>
              <a:t>FlashGNN</a:t>
            </a:r>
            <a:r>
              <a:rPr lang="ko-KR" altLang="en-US" sz="1000"/>
              <a:t>의 속도 향상은 데이터셋에 따라 다르게 나타남</a:t>
            </a:r>
            <a:endParaRPr lang="en-US" altLang="ko-KR" sz="1000"/>
          </a:p>
          <a:p>
            <a:pPr lvl="2">
              <a:lnSpc>
                <a:spcPct val="160000"/>
              </a:lnSpc>
            </a:pPr>
            <a:r>
              <a:rPr lang="en-US" altLang="ko-KR" sz="1000"/>
              <a:t>Products</a:t>
            </a:r>
            <a:r>
              <a:rPr lang="ko-KR" altLang="en-US" sz="1000"/>
              <a:t>와 </a:t>
            </a:r>
            <a:r>
              <a:rPr lang="en-US" altLang="ko-KR" sz="1000"/>
              <a:t>Friendster </a:t>
            </a:r>
            <a:r>
              <a:rPr lang="ko-KR" altLang="en-US" sz="1000"/>
              <a:t>데이터셋에서는 훨씬 큰 성능 향상</a:t>
            </a:r>
            <a:endParaRPr lang="en-US" altLang="ko-KR" sz="1000"/>
          </a:p>
          <a:p>
            <a:pPr lvl="2">
              <a:lnSpc>
                <a:spcPct val="160000"/>
              </a:lnSpc>
            </a:pPr>
            <a:r>
              <a:rPr lang="en-US" altLang="ko-KR" sz="1000"/>
              <a:t>Papers100M</a:t>
            </a:r>
            <a:r>
              <a:rPr lang="ko-KR" altLang="en-US" sz="1000"/>
              <a:t>과 </a:t>
            </a:r>
            <a:r>
              <a:rPr lang="en-US" altLang="ko-KR" sz="1000"/>
              <a:t>Twitter </a:t>
            </a:r>
            <a:r>
              <a:rPr lang="ko-KR" altLang="en-US" sz="1000"/>
              <a:t>데이터셋의 노드 그래프에서 멱법칙이 적용되어 </a:t>
            </a:r>
            <a:r>
              <a:rPr lang="en-US" altLang="ko-KR" sz="1000"/>
              <a:t>Ginex</a:t>
            </a:r>
            <a:r>
              <a:rPr lang="ko-KR" altLang="en-US" sz="1000"/>
              <a:t>가 캐싱 전략을 통해 </a:t>
            </a:r>
            <a:r>
              <a:rPr lang="en-US" altLang="ko-KR" sz="1000"/>
              <a:t>SSD </a:t>
            </a:r>
            <a:r>
              <a:rPr lang="ko-KR" altLang="en-US" sz="1000"/>
              <a:t>접근을 줄일 수 있었기 때문</a:t>
            </a:r>
            <a:endParaRPr lang="en-US" altLang="ko-KR" sz="1000"/>
          </a:p>
          <a:p>
            <a:pPr lvl="1">
              <a:lnSpc>
                <a:spcPct val="160000"/>
              </a:lnSpc>
            </a:pPr>
            <a:endParaRPr lang="en-US" altLang="ko-KR" sz="1400"/>
          </a:p>
        </p:txBody>
      </p:sp>
      <p:pic>
        <p:nvPicPr>
          <p:cNvPr id="5" name="그림 4">
            <a:extLst>
              <a:ext uri="{FF2B5EF4-FFF2-40B4-BE49-F238E27FC236}">
                <a16:creationId xmlns:a16="http://schemas.microsoft.com/office/drawing/2014/main" id="{21A3A405-E0C1-C0C8-C1BB-0177C330E68D}"/>
              </a:ext>
            </a:extLst>
          </p:cNvPr>
          <p:cNvPicPr>
            <a:picLocks noChangeAspect="1"/>
          </p:cNvPicPr>
          <p:nvPr/>
        </p:nvPicPr>
        <p:blipFill>
          <a:blip r:embed="rId2"/>
          <a:stretch>
            <a:fillRect/>
          </a:stretch>
        </p:blipFill>
        <p:spPr>
          <a:xfrm>
            <a:off x="1970994" y="3845924"/>
            <a:ext cx="8250011" cy="2554877"/>
          </a:xfrm>
          <a:prstGeom prst="rect">
            <a:avLst/>
          </a:prstGeom>
        </p:spPr>
      </p:pic>
    </p:spTree>
    <p:extLst>
      <p:ext uri="{BB962C8B-B14F-4D97-AF65-F5344CB8AC3E}">
        <p14:creationId xmlns:p14="http://schemas.microsoft.com/office/powerpoint/2010/main" val="2957836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p:txBody>
          <a:bodyPr/>
          <a:lstStyle/>
          <a:p>
            <a:r>
              <a:rPr lang="en-US" altLang="ko-KR"/>
              <a:t>Evaluation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34</a:t>
            </a:fld>
            <a:endParaRPr kumimoji="1" lang="ko-KR" altLang="en-US" dirty="0"/>
          </a:p>
        </p:txBody>
      </p:sp>
      <p:sp>
        <p:nvSpPr>
          <p:cNvPr id="18" name="내용 개체 틀 12">
            <a:extLst>
              <a:ext uri="{FF2B5EF4-FFF2-40B4-BE49-F238E27FC236}">
                <a16:creationId xmlns:a16="http://schemas.microsoft.com/office/drawing/2014/main" id="{EA8EB6D4-EFE5-EA66-D349-64D4979BCD20}"/>
              </a:ext>
            </a:extLst>
          </p:cNvPr>
          <p:cNvSpPr txBox="1">
            <a:spLocks/>
          </p:cNvSpPr>
          <p:nvPr/>
        </p:nvSpPr>
        <p:spPr>
          <a:xfrm>
            <a:off x="285918" y="1038751"/>
            <a:ext cx="11784162" cy="5362050"/>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ko-KR" sz="2400"/>
              <a:t>Power &amp; Area Overheads</a:t>
            </a:r>
            <a:endParaRPr lang="en-US" altLang="ko-KR" sz="2000"/>
          </a:p>
        </p:txBody>
      </p:sp>
      <p:grpSp>
        <p:nvGrpSpPr>
          <p:cNvPr id="8" name="그룹 7">
            <a:extLst>
              <a:ext uri="{FF2B5EF4-FFF2-40B4-BE49-F238E27FC236}">
                <a16:creationId xmlns:a16="http://schemas.microsoft.com/office/drawing/2014/main" id="{1D19EED1-3B19-D2F0-5366-308E685A5C30}"/>
              </a:ext>
            </a:extLst>
          </p:cNvPr>
          <p:cNvGrpSpPr/>
          <p:nvPr/>
        </p:nvGrpSpPr>
        <p:grpSpPr>
          <a:xfrm>
            <a:off x="1388014" y="2612574"/>
            <a:ext cx="9124686" cy="3788227"/>
            <a:chOff x="1788064" y="2082786"/>
            <a:chExt cx="9124686" cy="3788227"/>
          </a:xfrm>
        </p:grpSpPr>
        <p:pic>
          <p:nvPicPr>
            <p:cNvPr id="5" name="그림 4">
              <a:extLst>
                <a:ext uri="{FF2B5EF4-FFF2-40B4-BE49-F238E27FC236}">
                  <a16:creationId xmlns:a16="http://schemas.microsoft.com/office/drawing/2014/main" id="{0E7EE314-6622-37BB-CB5D-441E193334B5}"/>
                </a:ext>
              </a:extLst>
            </p:cNvPr>
            <p:cNvPicPr>
              <a:picLocks noChangeAspect="1"/>
            </p:cNvPicPr>
            <p:nvPr/>
          </p:nvPicPr>
          <p:blipFill>
            <a:blip r:embed="rId2"/>
            <a:stretch>
              <a:fillRect/>
            </a:stretch>
          </p:blipFill>
          <p:spPr>
            <a:xfrm>
              <a:off x="1788064" y="2123606"/>
              <a:ext cx="4550058" cy="3747407"/>
            </a:xfrm>
            <a:prstGeom prst="rect">
              <a:avLst/>
            </a:prstGeom>
          </p:spPr>
        </p:pic>
        <p:pic>
          <p:nvPicPr>
            <p:cNvPr id="7" name="그림 6">
              <a:extLst>
                <a:ext uri="{FF2B5EF4-FFF2-40B4-BE49-F238E27FC236}">
                  <a16:creationId xmlns:a16="http://schemas.microsoft.com/office/drawing/2014/main" id="{A69959A8-5722-5259-9CDE-7A5FD04B8995}"/>
                </a:ext>
              </a:extLst>
            </p:cNvPr>
            <p:cNvPicPr>
              <a:picLocks noChangeAspect="1"/>
            </p:cNvPicPr>
            <p:nvPr/>
          </p:nvPicPr>
          <p:blipFill>
            <a:blip r:embed="rId3"/>
            <a:stretch>
              <a:fillRect/>
            </a:stretch>
          </p:blipFill>
          <p:spPr>
            <a:xfrm>
              <a:off x="6338122" y="2082786"/>
              <a:ext cx="4574628" cy="3747408"/>
            </a:xfrm>
            <a:prstGeom prst="rect">
              <a:avLst/>
            </a:prstGeom>
          </p:spPr>
        </p:pic>
      </p:grpSp>
    </p:spTree>
    <p:extLst>
      <p:ext uri="{BB962C8B-B14F-4D97-AF65-F5344CB8AC3E}">
        <p14:creationId xmlns:p14="http://schemas.microsoft.com/office/powerpoint/2010/main" val="856207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p:txBody>
          <a:bodyPr/>
          <a:lstStyle/>
          <a:p>
            <a:r>
              <a:rPr lang="en-US" altLang="ko-KR"/>
              <a:t>Evaluation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35</a:t>
            </a:fld>
            <a:endParaRPr kumimoji="1" lang="ko-KR" altLang="en-US" dirty="0"/>
          </a:p>
        </p:txBody>
      </p:sp>
      <p:sp>
        <p:nvSpPr>
          <p:cNvPr id="18" name="내용 개체 틀 12">
            <a:extLst>
              <a:ext uri="{FF2B5EF4-FFF2-40B4-BE49-F238E27FC236}">
                <a16:creationId xmlns:a16="http://schemas.microsoft.com/office/drawing/2014/main" id="{EA8EB6D4-EFE5-EA66-D349-64D4979BCD20}"/>
              </a:ext>
            </a:extLst>
          </p:cNvPr>
          <p:cNvSpPr txBox="1">
            <a:spLocks/>
          </p:cNvSpPr>
          <p:nvPr/>
        </p:nvSpPr>
        <p:spPr>
          <a:xfrm>
            <a:off x="285918" y="1038751"/>
            <a:ext cx="11784162" cy="5362050"/>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ko-KR" sz="2400"/>
              <a:t>Compare with State-of-the-art (In-Storage Accelerator: SmartSAGE+) </a:t>
            </a:r>
            <a:endParaRPr lang="en-US" altLang="ko-KR" sz="2000"/>
          </a:p>
        </p:txBody>
      </p:sp>
    </p:spTree>
    <p:extLst>
      <p:ext uri="{BB962C8B-B14F-4D97-AF65-F5344CB8AC3E}">
        <p14:creationId xmlns:p14="http://schemas.microsoft.com/office/powerpoint/2010/main" val="2891304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p:txBody>
          <a:bodyPr/>
          <a:lstStyle/>
          <a:p>
            <a:r>
              <a:rPr lang="en-US" altLang="ko-KR"/>
              <a:t>Limitation &amp; Future Work</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36</a:t>
            </a:fld>
            <a:endParaRPr kumimoji="1" lang="ko-KR" altLang="en-US" dirty="0"/>
          </a:p>
        </p:txBody>
      </p:sp>
      <p:sp>
        <p:nvSpPr>
          <p:cNvPr id="4" name="내용 개체 틀 12">
            <a:extLst>
              <a:ext uri="{FF2B5EF4-FFF2-40B4-BE49-F238E27FC236}">
                <a16:creationId xmlns:a16="http://schemas.microsoft.com/office/drawing/2014/main" id="{5A82AAAC-ACCA-8A72-A46F-0D4488E90968}"/>
              </a:ext>
            </a:extLst>
          </p:cNvPr>
          <p:cNvSpPr txBox="1">
            <a:spLocks/>
          </p:cNvSpPr>
          <p:nvPr/>
        </p:nvSpPr>
        <p:spPr>
          <a:xfrm>
            <a:off x="285918" y="1038751"/>
            <a:ext cx="11784162" cy="5362050"/>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ko-KR" sz="2400"/>
              <a:t>Limit</a:t>
            </a:r>
            <a:endParaRPr lang="en-US" altLang="ko-KR" sz="1800"/>
          </a:p>
        </p:txBody>
      </p:sp>
    </p:spTree>
    <p:extLst>
      <p:ext uri="{BB962C8B-B14F-4D97-AF65-F5344CB8AC3E}">
        <p14:creationId xmlns:p14="http://schemas.microsoft.com/office/powerpoint/2010/main" val="2125538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p:txBody>
          <a:bodyPr/>
          <a:lstStyle/>
          <a:p>
            <a:r>
              <a:rPr lang="en-US" altLang="ko-KR"/>
              <a:t>Conclusion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37</a:t>
            </a:fld>
            <a:endParaRPr kumimoji="1" lang="ko-KR" altLang="en-US" dirty="0"/>
          </a:p>
        </p:txBody>
      </p:sp>
      <p:sp>
        <p:nvSpPr>
          <p:cNvPr id="6" name="내용 개체 틀 12">
            <a:extLst>
              <a:ext uri="{FF2B5EF4-FFF2-40B4-BE49-F238E27FC236}">
                <a16:creationId xmlns:a16="http://schemas.microsoft.com/office/drawing/2014/main" id="{DE9CCDE9-2518-0C39-EB38-300B671DC573}"/>
              </a:ext>
            </a:extLst>
          </p:cNvPr>
          <p:cNvSpPr txBox="1">
            <a:spLocks/>
          </p:cNvSpPr>
          <p:nvPr/>
        </p:nvSpPr>
        <p:spPr>
          <a:xfrm>
            <a:off x="285918" y="1038751"/>
            <a:ext cx="11784162" cy="5362050"/>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ko-KR" altLang="en-US" sz="2000"/>
              <a:t>기존 </a:t>
            </a:r>
            <a:r>
              <a:rPr lang="en-US" altLang="ko-KR" sz="2000"/>
              <a:t>GNN </a:t>
            </a:r>
            <a:r>
              <a:rPr lang="ko-KR" altLang="en-US" sz="2000"/>
              <a:t>훈련 시스템은 대규모 그래프 데이터셋 처리 시 </a:t>
            </a:r>
            <a:r>
              <a:rPr lang="en-US" altLang="ko-KR" sz="2000"/>
              <a:t>CPU/GPU </a:t>
            </a:r>
            <a:r>
              <a:rPr lang="ko-KR" altLang="en-US" sz="2000"/>
              <a:t>기반 시스템의 성능 한계와 </a:t>
            </a:r>
            <a:r>
              <a:rPr lang="en-US" altLang="ko-KR" sz="2000"/>
              <a:t>SSD</a:t>
            </a:r>
            <a:r>
              <a:rPr lang="ko-KR" altLang="en-US" sz="2000"/>
              <a:t>의 느린 데이터 전송 속도로 인해 효율적인 성능을 내지 못했다</a:t>
            </a:r>
            <a:r>
              <a:rPr lang="en-US" altLang="ko-KR" sz="2000"/>
              <a:t>.</a:t>
            </a:r>
          </a:p>
          <a:p>
            <a:pPr>
              <a:lnSpc>
                <a:spcPct val="160000"/>
              </a:lnSpc>
            </a:pPr>
            <a:endParaRPr lang="en-US" altLang="ko-KR" sz="2000"/>
          </a:p>
          <a:p>
            <a:pPr>
              <a:lnSpc>
                <a:spcPct val="160000"/>
              </a:lnSpc>
            </a:pPr>
            <a:r>
              <a:rPr lang="en-US" altLang="ko-KR" sz="2000"/>
              <a:t>FlashGNN</a:t>
            </a:r>
            <a:r>
              <a:rPr lang="ko-KR" altLang="en-US" sz="2000"/>
              <a:t>은 </a:t>
            </a:r>
            <a:r>
              <a:rPr lang="en-US" altLang="ko-KR" sz="2000"/>
              <a:t>SSD </a:t>
            </a:r>
            <a:r>
              <a:rPr lang="ko-KR" altLang="en-US" sz="2000"/>
              <a:t>펌웨어를 최적화하여 </a:t>
            </a:r>
            <a:r>
              <a:rPr lang="en-US" altLang="ko-KR" sz="2000"/>
              <a:t>PCIe </a:t>
            </a:r>
            <a:r>
              <a:rPr lang="ko-KR" altLang="en-US" sz="2000"/>
              <a:t>병목 현상을 극복하고</a:t>
            </a:r>
            <a:r>
              <a:rPr lang="en-US" altLang="ko-KR" sz="2000"/>
              <a:t>, SSD </a:t>
            </a:r>
            <a:r>
              <a:rPr lang="ko-KR" altLang="en-US" sz="2000"/>
              <a:t>내 </a:t>
            </a:r>
            <a:r>
              <a:rPr lang="en-US" altLang="ko-KR" sz="2000"/>
              <a:t>I/O </a:t>
            </a:r>
            <a:r>
              <a:rPr lang="ko-KR" altLang="en-US" sz="2000"/>
              <a:t>병렬성을 최대한 활용하는 방식으로 문제를 해결했다</a:t>
            </a:r>
            <a:r>
              <a:rPr lang="en-US" altLang="ko-KR" sz="2000"/>
              <a:t>.</a:t>
            </a:r>
          </a:p>
          <a:p>
            <a:pPr>
              <a:lnSpc>
                <a:spcPct val="160000"/>
              </a:lnSpc>
            </a:pPr>
            <a:endParaRPr lang="en-US" altLang="ko-KR" sz="2000"/>
          </a:p>
          <a:p>
            <a:pPr>
              <a:lnSpc>
                <a:spcPct val="160000"/>
              </a:lnSpc>
            </a:pPr>
            <a:r>
              <a:rPr lang="ko-KR" altLang="en-US" sz="2000"/>
              <a:t>실험 결과</a:t>
            </a:r>
            <a:r>
              <a:rPr lang="en-US" altLang="ko-KR" sz="2000"/>
              <a:t>, FlashGNN</a:t>
            </a:r>
            <a:r>
              <a:rPr lang="ko-KR" altLang="en-US" sz="2000"/>
              <a:t>은 최신 </a:t>
            </a:r>
            <a:r>
              <a:rPr lang="en-US" altLang="ko-KR" sz="2000"/>
              <a:t>SSD </a:t>
            </a:r>
            <a:r>
              <a:rPr lang="ko-KR" altLang="en-US" sz="2000"/>
              <a:t>기반 시스템과 </a:t>
            </a:r>
            <a:r>
              <a:rPr lang="en-US" altLang="ko-KR" sz="2000"/>
              <a:t>SmartSAGE+ </a:t>
            </a:r>
            <a:r>
              <a:rPr lang="ko-KR" altLang="en-US" sz="2000"/>
              <a:t>대비 최대 </a:t>
            </a:r>
            <a:r>
              <a:rPr lang="en-US" altLang="ko-KR" sz="2000"/>
              <a:t>23.17</a:t>
            </a:r>
            <a:r>
              <a:rPr lang="ko-KR" altLang="en-US" sz="2000"/>
              <a:t>배의 성능 향상을 달성하였으며</a:t>
            </a:r>
            <a:r>
              <a:rPr lang="en-US" altLang="ko-KR" sz="2000"/>
              <a:t>, </a:t>
            </a:r>
            <a:r>
              <a:rPr lang="ko-KR" altLang="en-US" sz="2000"/>
              <a:t>에너지 효율성도 크게 개선되었다</a:t>
            </a:r>
            <a:r>
              <a:rPr lang="en-US" altLang="ko-KR" sz="2000"/>
              <a:t>.</a:t>
            </a:r>
          </a:p>
        </p:txBody>
      </p:sp>
    </p:spTree>
    <p:extLst>
      <p:ext uri="{BB962C8B-B14F-4D97-AF65-F5344CB8AC3E}">
        <p14:creationId xmlns:p14="http://schemas.microsoft.com/office/powerpoint/2010/main" val="923073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a:xfrm>
            <a:off x="285918" y="207451"/>
            <a:ext cx="10775328" cy="831299"/>
          </a:xfrm>
        </p:spPr>
        <p:txBody>
          <a:bodyPr>
            <a:normAutofit/>
          </a:bodyPr>
          <a:lstStyle/>
          <a:p>
            <a:r>
              <a:rPr lang="en-US" altLang="ko-KR"/>
              <a:t>Background</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4</a:t>
            </a:fld>
            <a:endParaRPr kumimoji="1" lang="ko-KR" altLang="en-US" dirty="0"/>
          </a:p>
        </p:txBody>
      </p:sp>
      <p:sp>
        <p:nvSpPr>
          <p:cNvPr id="12" name="내용 개체 틀 12">
            <a:extLst>
              <a:ext uri="{FF2B5EF4-FFF2-40B4-BE49-F238E27FC236}">
                <a16:creationId xmlns:a16="http://schemas.microsoft.com/office/drawing/2014/main" id="{36E3EDAC-7213-0D61-BF14-92CD5A08B8E0}"/>
              </a:ext>
            </a:extLst>
          </p:cNvPr>
          <p:cNvSpPr txBox="1">
            <a:spLocks/>
          </p:cNvSpPr>
          <p:nvPr/>
        </p:nvSpPr>
        <p:spPr>
          <a:xfrm>
            <a:off x="285918" y="1038751"/>
            <a:ext cx="11906082" cy="5362050"/>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ko-KR" sz="2000"/>
              <a:t>Supervised GNN Training</a:t>
            </a:r>
          </a:p>
          <a:p>
            <a:pPr lvl="1">
              <a:lnSpc>
                <a:spcPct val="150000"/>
              </a:lnSpc>
            </a:pPr>
            <a:r>
              <a:rPr lang="en-US" altLang="ko-KR" sz="1400"/>
              <a:t>The Supervised GNN Training process is carried out by initializing the model with random weights and biases, dividing the training set into batches, and processing the features of each node through the Aggregate and Combine functions</a:t>
            </a:r>
          </a:p>
          <a:p>
            <a:pPr lvl="1">
              <a:lnSpc>
                <a:spcPct val="150000"/>
              </a:lnSpc>
            </a:pPr>
            <a:endParaRPr lang="en-US" altLang="ko-KR" sz="1400"/>
          </a:p>
          <a:p>
            <a:pPr lvl="1">
              <a:lnSpc>
                <a:spcPct val="150000"/>
              </a:lnSpc>
            </a:pPr>
            <a:r>
              <a:rPr lang="en-US" altLang="ko-KR" sz="1400"/>
              <a:t>After passing through all layers, the model generates a predicted label for each node, and backpropagates the gradient calculated from the loss function to update the weights and biases</a:t>
            </a:r>
          </a:p>
          <a:p>
            <a:pPr lvl="1">
              <a:lnSpc>
                <a:spcPct val="150000"/>
              </a:lnSpc>
            </a:pPr>
            <a:endParaRPr lang="en-US" altLang="ko-KR" sz="1400"/>
          </a:p>
          <a:p>
            <a:pPr lvl="1">
              <a:lnSpc>
                <a:spcPct val="150000"/>
              </a:lnSpc>
            </a:pPr>
            <a:r>
              <a:rPr lang="en-US" altLang="ko-KR" sz="1400"/>
              <a:t>This process is repeated until the loss function converges, and when training is complete, the node labels of the new graph can be predicted</a:t>
            </a:r>
          </a:p>
          <a:p>
            <a:pPr>
              <a:lnSpc>
                <a:spcPct val="150000"/>
              </a:lnSpc>
            </a:pPr>
            <a:endParaRPr lang="en-US" altLang="ko-KR" sz="2000"/>
          </a:p>
          <a:p>
            <a:pPr lvl="1">
              <a:lnSpc>
                <a:spcPct val="150000"/>
              </a:lnSpc>
            </a:pPr>
            <a:endParaRPr lang="en-US" altLang="ko-KR" sz="1400"/>
          </a:p>
        </p:txBody>
      </p:sp>
      <p:pic>
        <p:nvPicPr>
          <p:cNvPr id="6" name="그림 5">
            <a:extLst>
              <a:ext uri="{FF2B5EF4-FFF2-40B4-BE49-F238E27FC236}">
                <a16:creationId xmlns:a16="http://schemas.microsoft.com/office/drawing/2014/main" id="{7F977E84-14CF-93DF-73C2-30E495653927}"/>
              </a:ext>
            </a:extLst>
          </p:cNvPr>
          <p:cNvPicPr>
            <a:picLocks noChangeAspect="1"/>
          </p:cNvPicPr>
          <p:nvPr/>
        </p:nvPicPr>
        <p:blipFill>
          <a:blip r:embed="rId3"/>
          <a:stretch>
            <a:fillRect/>
          </a:stretch>
        </p:blipFill>
        <p:spPr>
          <a:xfrm>
            <a:off x="3831156" y="4449990"/>
            <a:ext cx="4529688" cy="2054338"/>
          </a:xfrm>
          <a:prstGeom prst="rect">
            <a:avLst/>
          </a:prstGeom>
        </p:spPr>
      </p:pic>
    </p:spTree>
    <p:extLst>
      <p:ext uri="{BB962C8B-B14F-4D97-AF65-F5344CB8AC3E}">
        <p14:creationId xmlns:p14="http://schemas.microsoft.com/office/powerpoint/2010/main" val="2269665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a:xfrm>
            <a:off x="285918" y="207451"/>
            <a:ext cx="10775328" cy="831299"/>
          </a:xfrm>
        </p:spPr>
        <p:txBody>
          <a:bodyPr>
            <a:normAutofit/>
          </a:bodyPr>
          <a:lstStyle/>
          <a:p>
            <a:r>
              <a:rPr lang="en-US" altLang="ko-KR"/>
              <a:t>Background</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5</a:t>
            </a:fld>
            <a:endParaRPr kumimoji="1" lang="ko-KR" altLang="en-US" dirty="0"/>
          </a:p>
        </p:txBody>
      </p:sp>
      <p:sp>
        <p:nvSpPr>
          <p:cNvPr id="12" name="내용 개체 틀 12">
            <a:extLst>
              <a:ext uri="{FF2B5EF4-FFF2-40B4-BE49-F238E27FC236}">
                <a16:creationId xmlns:a16="http://schemas.microsoft.com/office/drawing/2014/main" id="{36E3EDAC-7213-0D61-BF14-92CD5A08B8E0}"/>
              </a:ext>
            </a:extLst>
          </p:cNvPr>
          <p:cNvSpPr txBox="1">
            <a:spLocks/>
          </p:cNvSpPr>
          <p:nvPr/>
        </p:nvSpPr>
        <p:spPr>
          <a:xfrm>
            <a:off x="285918" y="1038751"/>
            <a:ext cx="11906082" cy="5362050"/>
          </a:xfrm>
          <a:prstGeom prst="rect">
            <a:avLst/>
          </a:prstGeom>
        </p:spPr>
        <p:txBody>
          <a:bodyPr vert="horz" lIns="91440" tIns="45720" rIns="91440" bIns="45720" rtlCol="0">
            <a:normAutofit lnSpcReduction="10000"/>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ko-KR" sz="2000"/>
              <a:t>Supervised GNN Training</a:t>
            </a:r>
          </a:p>
          <a:p>
            <a:pPr lvl="1">
              <a:lnSpc>
                <a:spcPct val="150000"/>
              </a:lnSpc>
            </a:pPr>
            <a:r>
              <a:rPr lang="en-US" altLang="ko-KR" sz="1400"/>
              <a:t>The Supervised GNN Training process</a:t>
            </a:r>
          </a:p>
          <a:p>
            <a:pPr lvl="2">
              <a:lnSpc>
                <a:spcPct val="150000"/>
              </a:lnSpc>
            </a:pPr>
            <a:r>
              <a:rPr lang="en-US" altLang="ko-KR" sz="1200" b="1"/>
              <a:t>initializing</a:t>
            </a:r>
            <a:r>
              <a:rPr lang="en-US" altLang="ko-KR" sz="1200"/>
              <a:t> the model with random weights and biases, </a:t>
            </a:r>
          </a:p>
          <a:p>
            <a:pPr lvl="2">
              <a:lnSpc>
                <a:spcPct val="150000"/>
              </a:lnSpc>
            </a:pPr>
            <a:r>
              <a:rPr lang="en-US" altLang="ko-KR" sz="1200" b="1"/>
              <a:t>dividing</a:t>
            </a:r>
            <a:r>
              <a:rPr lang="en-US" altLang="ko-KR" sz="1200"/>
              <a:t> the training set into batches, and </a:t>
            </a:r>
          </a:p>
          <a:p>
            <a:pPr lvl="2">
              <a:lnSpc>
                <a:spcPct val="150000"/>
              </a:lnSpc>
            </a:pPr>
            <a:r>
              <a:rPr lang="en-US" altLang="ko-KR" sz="1200" b="1"/>
              <a:t>processin</a:t>
            </a:r>
            <a:r>
              <a:rPr lang="en-US" altLang="ko-KR" sz="1200"/>
              <a:t>g the features of each node through the </a:t>
            </a:r>
          </a:p>
          <a:p>
            <a:pPr lvl="2">
              <a:lnSpc>
                <a:spcPct val="150000"/>
              </a:lnSpc>
            </a:pPr>
            <a:r>
              <a:rPr lang="en-US" altLang="ko-KR" sz="1200"/>
              <a:t>Aggregate and Combine functions</a:t>
            </a:r>
          </a:p>
          <a:p>
            <a:pPr lvl="1">
              <a:lnSpc>
                <a:spcPct val="150000"/>
              </a:lnSpc>
            </a:pPr>
            <a:endParaRPr lang="en-US" altLang="ko-KR" sz="1400"/>
          </a:p>
          <a:p>
            <a:pPr lvl="1">
              <a:lnSpc>
                <a:spcPct val="150000"/>
              </a:lnSpc>
            </a:pPr>
            <a:r>
              <a:rPr lang="en-US" altLang="ko-KR" sz="1400"/>
              <a:t>After passing through all layers, </a:t>
            </a:r>
          </a:p>
          <a:p>
            <a:pPr lvl="2">
              <a:lnSpc>
                <a:spcPct val="150000"/>
              </a:lnSpc>
            </a:pPr>
            <a:r>
              <a:rPr lang="en-US" altLang="ko-KR" sz="1200"/>
              <a:t>the model generates a predicted label for each node, and </a:t>
            </a:r>
          </a:p>
          <a:p>
            <a:pPr lvl="2">
              <a:lnSpc>
                <a:spcPct val="150000"/>
              </a:lnSpc>
            </a:pPr>
            <a:r>
              <a:rPr lang="en-US" altLang="ko-KR" sz="1200"/>
              <a:t>backpropagates the gradient calculated </a:t>
            </a:r>
          </a:p>
          <a:p>
            <a:pPr lvl="2">
              <a:lnSpc>
                <a:spcPct val="150000"/>
              </a:lnSpc>
            </a:pPr>
            <a:r>
              <a:rPr lang="en-US" altLang="ko-KR" sz="1200"/>
              <a:t>from the loss function to update the weights and biases</a:t>
            </a:r>
          </a:p>
          <a:p>
            <a:pPr lvl="1">
              <a:lnSpc>
                <a:spcPct val="150000"/>
              </a:lnSpc>
            </a:pPr>
            <a:endParaRPr lang="en-US" altLang="ko-KR" sz="1400"/>
          </a:p>
          <a:p>
            <a:pPr lvl="1">
              <a:lnSpc>
                <a:spcPct val="150000"/>
              </a:lnSpc>
            </a:pPr>
            <a:r>
              <a:rPr lang="en-US" altLang="ko-KR" sz="1400"/>
              <a:t>This process is repeated until the loss function converges,</a:t>
            </a:r>
          </a:p>
          <a:p>
            <a:pPr lvl="1">
              <a:lnSpc>
                <a:spcPct val="150000"/>
              </a:lnSpc>
            </a:pPr>
            <a:r>
              <a:rPr lang="en-US" altLang="ko-KR" sz="1400"/>
              <a:t> and when training is complete, the node labels of the new graph can be predicted</a:t>
            </a:r>
          </a:p>
          <a:p>
            <a:pPr>
              <a:lnSpc>
                <a:spcPct val="150000"/>
              </a:lnSpc>
            </a:pPr>
            <a:endParaRPr lang="en-US" altLang="ko-KR" sz="2000"/>
          </a:p>
          <a:p>
            <a:pPr lvl="1">
              <a:lnSpc>
                <a:spcPct val="150000"/>
              </a:lnSpc>
            </a:pPr>
            <a:endParaRPr lang="en-US" altLang="ko-KR" sz="1400"/>
          </a:p>
        </p:txBody>
      </p:sp>
      <p:pic>
        <p:nvPicPr>
          <p:cNvPr id="6" name="그림 5">
            <a:extLst>
              <a:ext uri="{FF2B5EF4-FFF2-40B4-BE49-F238E27FC236}">
                <a16:creationId xmlns:a16="http://schemas.microsoft.com/office/drawing/2014/main" id="{7F977E84-14CF-93DF-73C2-30E495653927}"/>
              </a:ext>
            </a:extLst>
          </p:cNvPr>
          <p:cNvPicPr>
            <a:picLocks noChangeAspect="1"/>
          </p:cNvPicPr>
          <p:nvPr/>
        </p:nvPicPr>
        <p:blipFill>
          <a:blip r:embed="rId3"/>
          <a:stretch>
            <a:fillRect/>
          </a:stretch>
        </p:blipFill>
        <p:spPr>
          <a:xfrm>
            <a:off x="6096000" y="1465043"/>
            <a:ext cx="5788513" cy="3927913"/>
          </a:xfrm>
          <a:prstGeom prst="rect">
            <a:avLst/>
          </a:prstGeom>
        </p:spPr>
      </p:pic>
    </p:spTree>
    <p:extLst>
      <p:ext uri="{BB962C8B-B14F-4D97-AF65-F5344CB8AC3E}">
        <p14:creationId xmlns:p14="http://schemas.microsoft.com/office/powerpoint/2010/main" val="96642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a:xfrm>
            <a:off x="285918" y="207451"/>
            <a:ext cx="10775328" cy="831299"/>
          </a:xfrm>
        </p:spPr>
        <p:txBody>
          <a:bodyPr>
            <a:normAutofit/>
          </a:bodyPr>
          <a:lstStyle/>
          <a:p>
            <a:r>
              <a:rPr lang="en-US" altLang="ko-KR"/>
              <a:t>Introduction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6</a:t>
            </a:fld>
            <a:endParaRPr kumimoji="1" lang="ko-KR" altLang="en-US" dirty="0"/>
          </a:p>
        </p:txBody>
      </p:sp>
      <p:sp>
        <p:nvSpPr>
          <p:cNvPr id="12" name="내용 개체 틀 12">
            <a:extLst>
              <a:ext uri="{FF2B5EF4-FFF2-40B4-BE49-F238E27FC236}">
                <a16:creationId xmlns:a16="http://schemas.microsoft.com/office/drawing/2014/main" id="{36E3EDAC-7213-0D61-BF14-92CD5A08B8E0}"/>
              </a:ext>
            </a:extLst>
          </p:cNvPr>
          <p:cNvSpPr txBox="1">
            <a:spLocks/>
          </p:cNvSpPr>
          <p:nvPr/>
        </p:nvSpPr>
        <p:spPr>
          <a:xfrm>
            <a:off x="285918" y="1038751"/>
            <a:ext cx="11522624" cy="5362050"/>
          </a:xfrm>
          <a:prstGeom prst="rect">
            <a:avLst/>
          </a:prstGeom>
        </p:spPr>
        <p:txBody>
          <a:bodyPr vert="horz" lIns="91440" tIns="45720" rIns="91440" bIns="45720" rtlCol="0">
            <a:no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ko-KR" sz="2000"/>
              <a:t>Recently, Graph Neural Network(GNN) have emerged as a powerful tool in various applications</a:t>
            </a:r>
          </a:p>
          <a:p>
            <a:pPr>
              <a:lnSpc>
                <a:spcPct val="150000"/>
              </a:lnSpc>
            </a:pPr>
            <a:endParaRPr lang="en-US" altLang="ko-KR" sz="2000"/>
          </a:p>
          <a:p>
            <a:pPr>
              <a:lnSpc>
                <a:spcPct val="150000"/>
              </a:lnSpc>
            </a:pPr>
            <a:endParaRPr lang="en-US" altLang="ko-KR" sz="2000"/>
          </a:p>
          <a:p>
            <a:pPr>
              <a:lnSpc>
                <a:spcPct val="150000"/>
              </a:lnSpc>
            </a:pPr>
            <a:r>
              <a:rPr lang="en-US" altLang="ko-KR" sz="2000"/>
              <a:t>But, existing GNN training systems have reached their performance limits in large-scale datasets </a:t>
            </a:r>
            <a:br>
              <a:rPr lang="en-US" altLang="ko-KR" sz="2000"/>
            </a:br>
            <a:r>
              <a:rPr lang="en-US" altLang="ko-KR" sz="2000">
                <a:sym typeface="Wingdings" panose="05000000000000000000" pitchFamily="2" charset="2"/>
              </a:rPr>
              <a:t> </a:t>
            </a:r>
            <a:r>
              <a:rPr lang="en-US" altLang="ko-KR" sz="2000"/>
              <a:t>The main challenges of GNN training are inefficient access to large amounts of data</a:t>
            </a:r>
          </a:p>
          <a:p>
            <a:pPr>
              <a:lnSpc>
                <a:spcPct val="150000"/>
              </a:lnSpc>
            </a:pPr>
            <a:endParaRPr lang="en-US" altLang="ko-KR" sz="2000"/>
          </a:p>
          <a:p>
            <a:pPr>
              <a:lnSpc>
                <a:spcPct val="150000"/>
              </a:lnSpc>
            </a:pPr>
            <a:endParaRPr lang="en-US" altLang="ko-KR" sz="2000"/>
          </a:p>
          <a:p>
            <a:pPr>
              <a:lnSpc>
                <a:spcPct val="150000"/>
              </a:lnSpc>
            </a:pPr>
            <a:r>
              <a:rPr lang="en-US" altLang="ko-KR" sz="2000"/>
              <a:t>Existing SSD-based systems suffer from network bottlenecks and low hardware utilization</a:t>
            </a:r>
          </a:p>
          <a:p>
            <a:pPr marL="0" indent="0">
              <a:lnSpc>
                <a:spcPct val="150000"/>
              </a:lnSpc>
              <a:buNone/>
            </a:pPr>
            <a:endParaRPr lang="en-US" altLang="ko-KR" sz="2000"/>
          </a:p>
        </p:txBody>
      </p:sp>
    </p:spTree>
    <p:extLst>
      <p:ext uri="{BB962C8B-B14F-4D97-AF65-F5344CB8AC3E}">
        <p14:creationId xmlns:p14="http://schemas.microsoft.com/office/powerpoint/2010/main" val="2650375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a:xfrm>
            <a:off x="285918" y="207451"/>
            <a:ext cx="10775328" cy="831299"/>
          </a:xfrm>
        </p:spPr>
        <p:txBody>
          <a:bodyPr>
            <a:normAutofit/>
          </a:bodyPr>
          <a:lstStyle/>
          <a:p>
            <a:r>
              <a:rPr lang="en-US" altLang="ko-KR"/>
              <a:t>Motivation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7</a:t>
            </a:fld>
            <a:endParaRPr kumimoji="1" lang="ko-KR" altLang="en-US" dirty="0"/>
          </a:p>
        </p:txBody>
      </p:sp>
      <p:sp>
        <p:nvSpPr>
          <p:cNvPr id="13" name="내용 개체 틀 12">
            <a:extLst>
              <a:ext uri="{FF2B5EF4-FFF2-40B4-BE49-F238E27FC236}">
                <a16:creationId xmlns:a16="http://schemas.microsoft.com/office/drawing/2014/main" id="{50D9625B-5D3A-5905-9643-8317A84BDF21}"/>
              </a:ext>
            </a:extLst>
          </p:cNvPr>
          <p:cNvSpPr>
            <a:spLocks noGrp="1"/>
          </p:cNvSpPr>
          <p:nvPr>
            <p:ph idx="1"/>
          </p:nvPr>
        </p:nvSpPr>
        <p:spPr>
          <a:xfrm>
            <a:off x="285918" y="1038751"/>
            <a:ext cx="11565423" cy="5362050"/>
          </a:xfrm>
        </p:spPr>
        <p:txBody>
          <a:bodyPr>
            <a:normAutofit/>
          </a:bodyPr>
          <a:lstStyle/>
          <a:p>
            <a:pPr>
              <a:lnSpc>
                <a:spcPct val="150000"/>
              </a:lnSpc>
            </a:pPr>
            <a:r>
              <a:rPr lang="en-US" altLang="ko-KR" sz="2000"/>
              <a:t>Previously, data transfer is slowed down due to PCIe bandwidth, and CPU &amp; GPU utilization is low</a:t>
            </a:r>
          </a:p>
          <a:p>
            <a:pPr>
              <a:lnSpc>
                <a:spcPct val="150000"/>
              </a:lnSpc>
            </a:pPr>
            <a:endParaRPr lang="en-US" altLang="ko-KR" sz="2000"/>
          </a:p>
          <a:p>
            <a:pPr>
              <a:lnSpc>
                <a:spcPct val="150000"/>
              </a:lnSpc>
            </a:pPr>
            <a:r>
              <a:rPr lang="en-US" altLang="ko-KR" sz="2000"/>
              <a:t>Minimize data movement and optimize perf. by performing GNN training directly within the SSD</a:t>
            </a:r>
          </a:p>
          <a:p>
            <a:pPr>
              <a:lnSpc>
                <a:spcPct val="150000"/>
              </a:lnSpc>
            </a:pPr>
            <a:endParaRPr lang="en-US" altLang="ko-KR" sz="2000"/>
          </a:p>
          <a:p>
            <a:pPr>
              <a:lnSpc>
                <a:spcPct val="150000"/>
              </a:lnSpc>
            </a:pPr>
            <a:r>
              <a:rPr lang="en-US" altLang="ko-KR" sz="2000"/>
              <a:t>FlashGNN is designed to solve these problems</a:t>
            </a:r>
          </a:p>
          <a:p>
            <a:pPr lvl="1">
              <a:lnSpc>
                <a:spcPct val="185000"/>
              </a:lnSpc>
            </a:pPr>
            <a:r>
              <a:rPr lang="en-US" altLang="ko-KR" sz="1600"/>
              <a:t>Chunk Request Scheduling</a:t>
            </a:r>
          </a:p>
          <a:p>
            <a:pPr lvl="1">
              <a:lnSpc>
                <a:spcPct val="185000"/>
              </a:lnSpc>
            </a:pPr>
            <a:r>
              <a:rPr lang="en-US" altLang="ko-KR" sz="1600"/>
              <a:t>Node-wise Training</a:t>
            </a:r>
          </a:p>
          <a:p>
            <a:pPr lvl="1">
              <a:lnSpc>
                <a:spcPct val="185000"/>
              </a:lnSpc>
            </a:pPr>
            <a:r>
              <a:rPr lang="en-US" altLang="ko-KR" sz="1600"/>
              <a:t>Data-driven Subgraph Generation </a:t>
            </a:r>
          </a:p>
          <a:p>
            <a:pPr lvl="1">
              <a:lnSpc>
                <a:spcPct val="150000"/>
              </a:lnSpc>
            </a:pPr>
            <a:endParaRPr lang="en-US" altLang="ko-KR" sz="1000"/>
          </a:p>
        </p:txBody>
      </p:sp>
      <p:grpSp>
        <p:nvGrpSpPr>
          <p:cNvPr id="7" name="그룹 6">
            <a:extLst>
              <a:ext uri="{FF2B5EF4-FFF2-40B4-BE49-F238E27FC236}">
                <a16:creationId xmlns:a16="http://schemas.microsoft.com/office/drawing/2014/main" id="{08F9893D-8856-39DF-1BEC-2FBF7D4B2B72}"/>
              </a:ext>
            </a:extLst>
          </p:cNvPr>
          <p:cNvGrpSpPr/>
          <p:nvPr/>
        </p:nvGrpSpPr>
        <p:grpSpPr>
          <a:xfrm>
            <a:off x="7728026" y="2943443"/>
            <a:ext cx="3772062" cy="3323492"/>
            <a:chOff x="7728026" y="2943443"/>
            <a:chExt cx="3772062" cy="3323492"/>
          </a:xfrm>
        </p:grpSpPr>
        <p:pic>
          <p:nvPicPr>
            <p:cNvPr id="5" name="그림 4">
              <a:extLst>
                <a:ext uri="{FF2B5EF4-FFF2-40B4-BE49-F238E27FC236}">
                  <a16:creationId xmlns:a16="http://schemas.microsoft.com/office/drawing/2014/main" id="{97033F89-5E99-4515-EB1D-F3446E05EA55}"/>
                </a:ext>
              </a:extLst>
            </p:cNvPr>
            <p:cNvPicPr>
              <a:picLocks noChangeAspect="1"/>
            </p:cNvPicPr>
            <p:nvPr/>
          </p:nvPicPr>
          <p:blipFill>
            <a:blip r:embed="rId3"/>
            <a:stretch>
              <a:fillRect/>
            </a:stretch>
          </p:blipFill>
          <p:spPr>
            <a:xfrm>
              <a:off x="7728026" y="2943443"/>
              <a:ext cx="3772062" cy="3323492"/>
            </a:xfrm>
            <a:prstGeom prst="rect">
              <a:avLst/>
            </a:prstGeom>
          </p:spPr>
        </p:pic>
        <p:sp>
          <p:nvSpPr>
            <p:cNvPr id="6" name="직사각형 5">
              <a:extLst>
                <a:ext uri="{FF2B5EF4-FFF2-40B4-BE49-F238E27FC236}">
                  <a16:creationId xmlns:a16="http://schemas.microsoft.com/office/drawing/2014/main" id="{0AF70AD4-A3E7-1EA9-B38B-1A031792C5E5}"/>
                </a:ext>
              </a:extLst>
            </p:cNvPr>
            <p:cNvSpPr/>
            <p:nvPr/>
          </p:nvSpPr>
          <p:spPr>
            <a:xfrm>
              <a:off x="8238395" y="5477608"/>
              <a:ext cx="1222128" cy="24618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617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a:xfrm>
            <a:off x="285918" y="207451"/>
            <a:ext cx="10775328" cy="831299"/>
          </a:xfrm>
        </p:spPr>
        <p:txBody>
          <a:bodyPr>
            <a:normAutofit/>
          </a:bodyPr>
          <a:lstStyle/>
          <a:p>
            <a:r>
              <a:rPr lang="en-US" altLang="ko-KR"/>
              <a:t>Motivation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8</a:t>
            </a:fld>
            <a:endParaRPr kumimoji="1" lang="ko-KR" altLang="en-US" dirty="0"/>
          </a:p>
        </p:txBody>
      </p:sp>
      <p:sp>
        <p:nvSpPr>
          <p:cNvPr id="13" name="내용 개체 틀 12">
            <a:extLst>
              <a:ext uri="{FF2B5EF4-FFF2-40B4-BE49-F238E27FC236}">
                <a16:creationId xmlns:a16="http://schemas.microsoft.com/office/drawing/2014/main" id="{50D9625B-5D3A-5905-9643-8317A84BDF21}"/>
              </a:ext>
            </a:extLst>
          </p:cNvPr>
          <p:cNvSpPr>
            <a:spLocks noGrp="1"/>
          </p:cNvSpPr>
          <p:nvPr>
            <p:ph idx="1"/>
          </p:nvPr>
        </p:nvSpPr>
        <p:spPr>
          <a:xfrm>
            <a:off x="285918" y="1038751"/>
            <a:ext cx="11565423" cy="5362050"/>
          </a:xfrm>
        </p:spPr>
        <p:txBody>
          <a:bodyPr>
            <a:normAutofit/>
          </a:bodyPr>
          <a:lstStyle/>
          <a:p>
            <a:pPr>
              <a:lnSpc>
                <a:spcPct val="150000"/>
              </a:lnSpc>
            </a:pPr>
            <a:r>
              <a:rPr lang="en-US" altLang="ko-KR" sz="2000"/>
              <a:t>Previously, data transfer is slowed down due to </a:t>
            </a:r>
          </a:p>
          <a:p>
            <a:pPr>
              <a:lnSpc>
                <a:spcPct val="150000"/>
              </a:lnSpc>
            </a:pPr>
            <a:r>
              <a:rPr lang="en-US" altLang="ko-KR" sz="2000"/>
              <a:t>PCIe bandwidth, and CPU &amp; GPU utilization is low</a:t>
            </a:r>
          </a:p>
          <a:p>
            <a:pPr>
              <a:lnSpc>
                <a:spcPct val="150000"/>
              </a:lnSpc>
            </a:pPr>
            <a:r>
              <a:rPr lang="en-US" altLang="ko-KR" sz="2000"/>
              <a:t>Minimize data movement and optimize perf. </a:t>
            </a:r>
          </a:p>
          <a:p>
            <a:pPr>
              <a:lnSpc>
                <a:spcPct val="150000"/>
              </a:lnSpc>
            </a:pPr>
            <a:r>
              <a:rPr lang="en-US" altLang="ko-KR" sz="2000"/>
              <a:t>by performing GNN training directly within the SSD</a:t>
            </a:r>
          </a:p>
          <a:p>
            <a:pPr lvl="1">
              <a:lnSpc>
                <a:spcPct val="150000"/>
              </a:lnSpc>
            </a:pPr>
            <a:endParaRPr lang="en-US" altLang="ko-KR" sz="1000"/>
          </a:p>
        </p:txBody>
      </p:sp>
      <p:grpSp>
        <p:nvGrpSpPr>
          <p:cNvPr id="7" name="그룹 6">
            <a:extLst>
              <a:ext uri="{FF2B5EF4-FFF2-40B4-BE49-F238E27FC236}">
                <a16:creationId xmlns:a16="http://schemas.microsoft.com/office/drawing/2014/main" id="{08F9893D-8856-39DF-1BEC-2FBF7D4B2B72}"/>
              </a:ext>
            </a:extLst>
          </p:cNvPr>
          <p:cNvGrpSpPr/>
          <p:nvPr/>
        </p:nvGrpSpPr>
        <p:grpSpPr>
          <a:xfrm>
            <a:off x="3234906" y="3180836"/>
            <a:ext cx="6125831" cy="3323492"/>
            <a:chOff x="7728026" y="2943443"/>
            <a:chExt cx="3772062" cy="3323492"/>
          </a:xfrm>
        </p:grpSpPr>
        <p:pic>
          <p:nvPicPr>
            <p:cNvPr id="5" name="그림 4">
              <a:extLst>
                <a:ext uri="{FF2B5EF4-FFF2-40B4-BE49-F238E27FC236}">
                  <a16:creationId xmlns:a16="http://schemas.microsoft.com/office/drawing/2014/main" id="{97033F89-5E99-4515-EB1D-F3446E05EA55}"/>
                </a:ext>
              </a:extLst>
            </p:cNvPr>
            <p:cNvPicPr>
              <a:picLocks noChangeAspect="1"/>
            </p:cNvPicPr>
            <p:nvPr/>
          </p:nvPicPr>
          <p:blipFill>
            <a:blip r:embed="rId3"/>
            <a:stretch>
              <a:fillRect/>
            </a:stretch>
          </p:blipFill>
          <p:spPr>
            <a:xfrm>
              <a:off x="7728026" y="2943443"/>
              <a:ext cx="3772062" cy="3323492"/>
            </a:xfrm>
            <a:prstGeom prst="rect">
              <a:avLst/>
            </a:prstGeom>
          </p:spPr>
        </p:pic>
        <p:sp>
          <p:nvSpPr>
            <p:cNvPr id="6" name="직사각형 5">
              <a:extLst>
                <a:ext uri="{FF2B5EF4-FFF2-40B4-BE49-F238E27FC236}">
                  <a16:creationId xmlns:a16="http://schemas.microsoft.com/office/drawing/2014/main" id="{0AF70AD4-A3E7-1EA9-B38B-1A031792C5E5}"/>
                </a:ext>
              </a:extLst>
            </p:cNvPr>
            <p:cNvSpPr/>
            <p:nvPr/>
          </p:nvSpPr>
          <p:spPr>
            <a:xfrm>
              <a:off x="8238395" y="5477608"/>
              <a:ext cx="1222128" cy="24618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직사각형 3">
            <a:extLst>
              <a:ext uri="{FF2B5EF4-FFF2-40B4-BE49-F238E27FC236}">
                <a16:creationId xmlns:a16="http://schemas.microsoft.com/office/drawing/2014/main" id="{6E708184-2A29-D606-C009-B213DCF89C0D}"/>
              </a:ext>
            </a:extLst>
          </p:cNvPr>
          <p:cNvSpPr/>
          <p:nvPr/>
        </p:nvSpPr>
        <p:spPr>
          <a:xfrm>
            <a:off x="3114136" y="2389519"/>
            <a:ext cx="6565779" cy="2216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t>Solutions</a:t>
            </a:r>
          </a:p>
          <a:p>
            <a:pPr lvl="1">
              <a:lnSpc>
                <a:spcPct val="185000"/>
              </a:lnSpc>
            </a:pPr>
            <a:r>
              <a:rPr lang="en-US" altLang="ko-KR" sz="1800"/>
              <a:t>Chunk Request Scheduling</a:t>
            </a:r>
          </a:p>
          <a:p>
            <a:pPr lvl="1">
              <a:lnSpc>
                <a:spcPct val="185000"/>
              </a:lnSpc>
            </a:pPr>
            <a:r>
              <a:rPr lang="en-US" altLang="ko-KR" sz="1800"/>
              <a:t>Node-wise Training</a:t>
            </a:r>
          </a:p>
          <a:p>
            <a:pPr lvl="1">
              <a:lnSpc>
                <a:spcPct val="185000"/>
              </a:lnSpc>
            </a:pPr>
            <a:r>
              <a:rPr lang="en-US" altLang="ko-KR" sz="1800"/>
              <a:t>Data-driven Subgraph Generation </a:t>
            </a:r>
          </a:p>
          <a:p>
            <a:pPr algn="ctr"/>
            <a:endParaRPr lang="ko-KR" altLang="en-US"/>
          </a:p>
        </p:txBody>
      </p:sp>
    </p:spTree>
    <p:extLst>
      <p:ext uri="{BB962C8B-B14F-4D97-AF65-F5344CB8AC3E}">
        <p14:creationId xmlns:p14="http://schemas.microsoft.com/office/powerpoint/2010/main" val="1506751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내용 개체 틀 12">
            <a:extLst>
              <a:ext uri="{FF2B5EF4-FFF2-40B4-BE49-F238E27FC236}">
                <a16:creationId xmlns:a16="http://schemas.microsoft.com/office/drawing/2014/main" id="{676CC7D6-AA0C-8E75-5ADA-B0A0B2AAD53F}"/>
              </a:ext>
            </a:extLst>
          </p:cNvPr>
          <p:cNvSpPr txBox="1">
            <a:spLocks/>
          </p:cNvSpPr>
          <p:nvPr/>
        </p:nvSpPr>
        <p:spPr>
          <a:xfrm>
            <a:off x="285918" y="1038751"/>
            <a:ext cx="11565423" cy="5362050"/>
          </a:xfrm>
          <a:prstGeom prst="rect">
            <a:avLst/>
          </a:prstGeom>
        </p:spPr>
        <p:txBody>
          <a:bodyPr vert="horz" lIns="91440" tIns="45720" rIns="91440" bIns="45720" rtlCol="0">
            <a:normAutofit/>
          </a:bodyPr>
          <a:lstStyle>
            <a:lvl1pPr marL="457200" indent="-457200" algn="l" defTabSz="914400" rtl="0" eaLnBrk="1" latinLnBrk="1" hangingPunct="1">
              <a:lnSpc>
                <a:spcPct val="120000"/>
              </a:lnSpc>
              <a:spcBef>
                <a:spcPts val="600"/>
              </a:spcBef>
              <a:buFont typeface="Wingdings" panose="05000000000000000000" pitchFamily="2" charset="2"/>
              <a:buChar char="§"/>
              <a:defRPr sz="28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20000"/>
              </a:lnSpc>
              <a:spcBef>
                <a:spcPts val="600"/>
              </a:spcBef>
              <a:buFontTx/>
              <a:buChar char="-"/>
              <a:defRPr sz="22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20000"/>
              </a:lnSpc>
              <a:spcBef>
                <a:spcPts val="6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20000"/>
              </a:lnSpc>
              <a:spcBef>
                <a:spcPts val="6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ko-KR" sz="2000"/>
              <a:t>FlashGNN is an accelerator that performs GNN training inside the SSD, solving PCIe bottlenecks and maximizing I/O parallelism</a:t>
            </a:r>
          </a:p>
          <a:p>
            <a:pPr>
              <a:lnSpc>
                <a:spcPct val="150000"/>
              </a:lnSpc>
            </a:pPr>
            <a:endParaRPr lang="en-US" altLang="ko-KR" sz="2000"/>
          </a:p>
          <a:p>
            <a:pPr>
              <a:lnSpc>
                <a:spcPct val="150000"/>
              </a:lnSpc>
            </a:pPr>
            <a:r>
              <a:rPr lang="en-US" altLang="ko-KR" sz="2000"/>
              <a:t>Efficiently reuses data from flash memory chunks in the SSD to optimize performance</a:t>
            </a:r>
          </a:p>
          <a:p>
            <a:pPr>
              <a:lnSpc>
                <a:spcPct val="150000"/>
              </a:lnSpc>
            </a:pPr>
            <a:endParaRPr lang="en-US" altLang="ko-KR" sz="2000"/>
          </a:p>
          <a:p>
            <a:pPr>
              <a:lnSpc>
                <a:spcPct val="150000"/>
              </a:lnSpc>
            </a:pPr>
            <a:r>
              <a:rPr lang="en-US" altLang="ko-KR" sz="2000"/>
              <a:t>The main goal of FlashGNN is to minimize data movement and maximize performance</a:t>
            </a:r>
          </a:p>
        </p:txBody>
      </p:sp>
      <p:sp>
        <p:nvSpPr>
          <p:cNvPr id="2" name="제목 1">
            <a:extLst>
              <a:ext uri="{FF2B5EF4-FFF2-40B4-BE49-F238E27FC236}">
                <a16:creationId xmlns:a16="http://schemas.microsoft.com/office/drawing/2014/main" id="{CADD5E09-004E-882A-C37A-53F017CE361B}"/>
              </a:ext>
            </a:extLst>
          </p:cNvPr>
          <p:cNvSpPr>
            <a:spLocks noGrp="1"/>
          </p:cNvSpPr>
          <p:nvPr>
            <p:ph type="title"/>
          </p:nvPr>
        </p:nvSpPr>
        <p:spPr/>
        <p:txBody>
          <a:bodyPr/>
          <a:lstStyle/>
          <a:p>
            <a:r>
              <a:rPr lang="en-US" altLang="ko-KR"/>
              <a:t>FlashGNN</a:t>
            </a:r>
            <a:endParaRPr lang="ko-KR" altLang="en-US"/>
          </a:p>
        </p:txBody>
      </p:sp>
      <p:sp>
        <p:nvSpPr>
          <p:cNvPr id="3" name="슬라이드 번호 개체 틀 2">
            <a:extLst>
              <a:ext uri="{FF2B5EF4-FFF2-40B4-BE49-F238E27FC236}">
                <a16:creationId xmlns:a16="http://schemas.microsoft.com/office/drawing/2014/main" id="{E4F0EBD2-9B7A-38F6-A071-45C33ABFB206}"/>
              </a:ext>
            </a:extLst>
          </p:cNvPr>
          <p:cNvSpPr>
            <a:spLocks noGrp="1"/>
          </p:cNvSpPr>
          <p:nvPr>
            <p:ph type="sldNum" sz="quarter" idx="12"/>
          </p:nvPr>
        </p:nvSpPr>
        <p:spPr/>
        <p:txBody>
          <a:bodyPr/>
          <a:lstStyle/>
          <a:p>
            <a:fld id="{83B07E9C-B188-D646-AA46-64DB2324B3BF}" type="slidenum">
              <a:rPr kumimoji="1" lang="ko-KR" altLang="en-US" smtClean="0"/>
              <a:pPr/>
              <a:t>9</a:t>
            </a:fld>
            <a:endParaRPr kumimoji="1" lang="ko-KR" altLang="en-US" dirty="0"/>
          </a:p>
        </p:txBody>
      </p:sp>
    </p:spTree>
    <p:extLst>
      <p:ext uri="{BB962C8B-B14F-4D97-AF65-F5344CB8AC3E}">
        <p14:creationId xmlns:p14="http://schemas.microsoft.com/office/powerpoint/2010/main" val="385797688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33253</TotalTime>
  <Words>2232</Words>
  <Application>Microsoft Office PowerPoint</Application>
  <PresentationFormat>와이드스크린</PresentationFormat>
  <Paragraphs>280</Paragraphs>
  <Slides>37</Slides>
  <Notes>8</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37</vt:i4>
      </vt:variant>
    </vt:vector>
  </HeadingPairs>
  <TitlesOfParts>
    <vt:vector size="42" baseType="lpstr">
      <vt:lpstr>맑은 고딕</vt:lpstr>
      <vt:lpstr>Arial</vt:lpstr>
      <vt:lpstr>Tahoma</vt:lpstr>
      <vt:lpstr>Wingdings</vt:lpstr>
      <vt:lpstr>Office 테마</vt:lpstr>
      <vt:lpstr>FlashGNN : An In-SSD Accelerator for GNN Training</vt:lpstr>
      <vt:lpstr>PowerPoint 프레젠테이션</vt:lpstr>
      <vt:lpstr>Background</vt:lpstr>
      <vt:lpstr>Background</vt:lpstr>
      <vt:lpstr>Background</vt:lpstr>
      <vt:lpstr>Introduction</vt:lpstr>
      <vt:lpstr>Motivation</vt:lpstr>
      <vt:lpstr>Motivation</vt:lpstr>
      <vt:lpstr>FlashGNN</vt:lpstr>
      <vt:lpstr>Design - FlashGNN</vt:lpstr>
      <vt:lpstr>Design - FlashGNN</vt:lpstr>
      <vt:lpstr>Design - FlashGNN</vt:lpstr>
      <vt:lpstr>Design - FlashGNN</vt:lpstr>
      <vt:lpstr>Evaluation</vt:lpstr>
      <vt:lpstr>Evaluation</vt:lpstr>
      <vt:lpstr>Evaluation</vt:lpstr>
      <vt:lpstr>Evaluation</vt:lpstr>
      <vt:lpstr>Conclusion</vt:lpstr>
      <vt:lpstr>Limitation &amp; Future Work</vt:lpstr>
      <vt:lpstr>Q&amp;A</vt:lpstr>
      <vt:lpstr>Thank you</vt:lpstr>
      <vt:lpstr>Paper Review</vt:lpstr>
      <vt:lpstr>Introduction</vt:lpstr>
      <vt:lpstr>Background</vt:lpstr>
      <vt:lpstr>Motivation</vt:lpstr>
      <vt:lpstr>FlashGNN</vt:lpstr>
      <vt:lpstr>Design - FlashGNN</vt:lpstr>
      <vt:lpstr>Design - FlashGNN</vt:lpstr>
      <vt:lpstr>Design - FlashGNN</vt:lpstr>
      <vt:lpstr>Design - FlashGNN</vt:lpstr>
      <vt:lpstr>Evaluation</vt:lpstr>
      <vt:lpstr>Evaluation</vt:lpstr>
      <vt:lpstr>Evaluation</vt:lpstr>
      <vt:lpstr>Evaluation</vt:lpstr>
      <vt:lpstr>Evaluation</vt:lpstr>
      <vt:lpstr>Limitation &amp; Future Work</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F2FS : A New File System for Flash Storage</dc:title>
  <dc:creator>최건희</dc:creator>
  <cp:lastModifiedBy>신수환</cp:lastModifiedBy>
  <cp:revision>2735</cp:revision>
  <cp:lastPrinted>2019-08-20T01:06:00Z</cp:lastPrinted>
  <dcterms:created xsi:type="dcterms:W3CDTF">2019-06-24T08:20:15Z</dcterms:created>
  <dcterms:modified xsi:type="dcterms:W3CDTF">2024-08-12T20:41:32Z</dcterms:modified>
</cp:coreProperties>
</file>